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9" r:id="rId5"/>
    <p:sldId id="331" r:id="rId6"/>
    <p:sldId id="281" r:id="rId7"/>
    <p:sldId id="256" r:id="rId8"/>
    <p:sldId id="257" r:id="rId9"/>
    <p:sldId id="258" r:id="rId10"/>
    <p:sldId id="260" r:id="rId11"/>
    <p:sldId id="262" r:id="rId12"/>
    <p:sldId id="261" r:id="rId13"/>
    <p:sldId id="264" r:id="rId14"/>
    <p:sldId id="266" r:id="rId15"/>
    <p:sldId id="312" r:id="rId16"/>
    <p:sldId id="263" r:id="rId17"/>
    <p:sldId id="267" r:id="rId18"/>
    <p:sldId id="269" r:id="rId19"/>
    <p:sldId id="268" r:id="rId20"/>
    <p:sldId id="270" r:id="rId21"/>
    <p:sldId id="271" r:id="rId22"/>
    <p:sldId id="272" r:id="rId23"/>
    <p:sldId id="273" r:id="rId24"/>
    <p:sldId id="332" r:id="rId25"/>
    <p:sldId id="275" r:id="rId26"/>
    <p:sldId id="274" r:id="rId27"/>
    <p:sldId id="277" r:id="rId28"/>
    <p:sldId id="278" r:id="rId29"/>
    <p:sldId id="276" r:id="rId30"/>
    <p:sldId id="280" r:id="rId31"/>
    <p:sldId id="283" r:id="rId32"/>
    <p:sldId id="279" r:id="rId33"/>
    <p:sldId id="284" r:id="rId34"/>
    <p:sldId id="285" r:id="rId35"/>
    <p:sldId id="286" r:id="rId36"/>
    <p:sldId id="287" r:id="rId37"/>
    <p:sldId id="288" r:id="rId38"/>
    <p:sldId id="290" r:id="rId39"/>
    <p:sldId id="291" r:id="rId40"/>
    <p:sldId id="292" r:id="rId41"/>
    <p:sldId id="293" r:id="rId42"/>
    <p:sldId id="289" r:id="rId43"/>
    <p:sldId id="294" r:id="rId44"/>
    <p:sldId id="298" r:id="rId45"/>
    <p:sldId id="299" r:id="rId46"/>
    <p:sldId id="300" r:id="rId47"/>
    <p:sldId id="301" r:id="rId48"/>
    <p:sldId id="311" r:id="rId49"/>
    <p:sldId id="310" r:id="rId50"/>
    <p:sldId id="296" r:id="rId51"/>
    <p:sldId id="302" r:id="rId52"/>
    <p:sldId id="303" r:id="rId53"/>
    <p:sldId id="304" r:id="rId54"/>
    <p:sldId id="305" r:id="rId55"/>
    <p:sldId id="306" r:id="rId56"/>
    <p:sldId id="265" r:id="rId57"/>
    <p:sldId id="313" r:id="rId58"/>
    <p:sldId id="307" r:id="rId59"/>
    <p:sldId id="314" r:id="rId60"/>
    <p:sldId id="315" r:id="rId61"/>
    <p:sldId id="316" r:id="rId62"/>
    <p:sldId id="308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297" r:id="rId74"/>
    <p:sldId id="328" r:id="rId75"/>
    <p:sldId id="309" r:id="rId76"/>
    <p:sldId id="330" r:id="rId77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ser, Alina GIZ" initials="MAG" lastIdx="73" clrIdx="0">
    <p:extLst>
      <p:ext uri="{19B8F6BF-5375-455C-9EA6-DF929625EA0E}">
        <p15:presenceInfo xmlns:p15="http://schemas.microsoft.com/office/powerpoint/2012/main" userId="S::alina.moser@giz.de::d0a4d6be-a4cc-4697-92b8-ef830f678702" providerId="AD"/>
      </p:ext>
    </p:extLst>
  </p:cmAuthor>
  <p:cmAuthor id="2" name="Berns, Isabelle GIZ" initials="BIG" lastIdx="24" clrIdx="1">
    <p:extLst>
      <p:ext uri="{19B8F6BF-5375-455C-9EA6-DF929625EA0E}">
        <p15:presenceInfo xmlns:p15="http://schemas.microsoft.com/office/powerpoint/2012/main" userId="S::isabelle.berns@giz.de::2f9f0d99-a866-4c66-b9ee-7bd9fdad9b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A3BB9D-F2F4-40EF-B535-26FAC1CCC731}" v="2" dt="2020-10-19T07:40:01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2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s, Isabelle GIZ" userId="2f9f0d99-a866-4c66-b9ee-7bd9fdad9b1b" providerId="ADAL" clId="{015E13E0-7FEE-4565-B204-F40E7DE5061E}"/>
    <pc:docChg chg="custSel modSld">
      <pc:chgData name="Berns, Isabelle GIZ" userId="2f9f0d99-a866-4c66-b9ee-7bd9fdad9b1b" providerId="ADAL" clId="{015E13E0-7FEE-4565-B204-F40E7DE5061E}" dt="2020-10-19T07:54:09.032" v="24" actId="20577"/>
      <pc:docMkLst>
        <pc:docMk/>
      </pc:docMkLst>
      <pc:sldChg chg="modSp">
        <pc:chgData name="Berns, Isabelle GIZ" userId="2f9f0d99-a866-4c66-b9ee-7bd9fdad9b1b" providerId="ADAL" clId="{015E13E0-7FEE-4565-B204-F40E7DE5061E}" dt="2020-10-19T07:54:09.032" v="24" actId="20577"/>
        <pc:sldMkLst>
          <pc:docMk/>
          <pc:sldMk cId="918235282" sldId="302"/>
        </pc:sldMkLst>
        <pc:spChg chg="mod">
          <ac:chgData name="Berns, Isabelle GIZ" userId="2f9f0d99-a866-4c66-b9ee-7bd9fdad9b1b" providerId="ADAL" clId="{015E13E0-7FEE-4565-B204-F40E7DE5061E}" dt="2020-10-19T07:54:09.032" v="24" actId="20577"/>
          <ac:spMkLst>
            <pc:docMk/>
            <pc:sldMk cId="918235282" sldId="302"/>
            <ac:spMk id="4" creationId="{5C612C2B-BA15-1F43-AC07-8A76BFF007C1}"/>
          </ac:spMkLst>
        </pc:spChg>
      </pc:sldChg>
      <pc:sldChg chg="addSp delSp modSp">
        <pc:chgData name="Berns, Isabelle GIZ" userId="2f9f0d99-a866-4c66-b9ee-7bd9fdad9b1b" providerId="ADAL" clId="{015E13E0-7FEE-4565-B204-F40E7DE5061E}" dt="2020-10-19T07:40:07.736" v="19" actId="20577"/>
        <pc:sldMkLst>
          <pc:docMk/>
          <pc:sldMk cId="2419230322" sldId="313"/>
        </pc:sldMkLst>
        <pc:spChg chg="del">
          <ac:chgData name="Berns, Isabelle GIZ" userId="2f9f0d99-a866-4c66-b9ee-7bd9fdad9b1b" providerId="ADAL" clId="{015E13E0-7FEE-4565-B204-F40E7DE5061E}" dt="2020-10-19T07:40:01.488" v="9" actId="478"/>
          <ac:spMkLst>
            <pc:docMk/>
            <pc:sldMk cId="2419230322" sldId="313"/>
            <ac:spMk id="16" creationId="{CE065958-E1D2-474B-9427-C20185284A6E}"/>
          </ac:spMkLst>
        </pc:spChg>
        <pc:spChg chg="add mod">
          <ac:chgData name="Berns, Isabelle GIZ" userId="2f9f0d99-a866-4c66-b9ee-7bd9fdad9b1b" providerId="ADAL" clId="{015E13E0-7FEE-4565-B204-F40E7DE5061E}" dt="2020-10-19T07:40:07.736" v="19" actId="20577"/>
          <ac:spMkLst>
            <pc:docMk/>
            <pc:sldMk cId="2419230322" sldId="313"/>
            <ac:spMk id="23" creationId="{7B937634-40BF-479C-9CCB-09F99E1A3B0E}"/>
          </ac:spMkLst>
        </pc:spChg>
      </pc:sldChg>
      <pc:sldChg chg="addSp delSp">
        <pc:chgData name="Berns, Isabelle GIZ" userId="2f9f0d99-a866-4c66-b9ee-7bd9fdad9b1b" providerId="ADAL" clId="{015E13E0-7FEE-4565-B204-F40E7DE5061E}" dt="2020-10-19T07:39:12.613" v="8"/>
        <pc:sldMkLst>
          <pc:docMk/>
          <pc:sldMk cId="311926135" sldId="317"/>
        </pc:sldMkLst>
        <pc:spChg chg="del">
          <ac:chgData name="Berns, Isabelle GIZ" userId="2f9f0d99-a866-4c66-b9ee-7bd9fdad9b1b" providerId="ADAL" clId="{015E13E0-7FEE-4565-B204-F40E7DE5061E}" dt="2020-10-19T07:39:12.276" v="7" actId="478"/>
          <ac:spMkLst>
            <pc:docMk/>
            <pc:sldMk cId="311926135" sldId="317"/>
            <ac:spMk id="16" creationId="{CE065958-E1D2-474B-9427-C20185284A6E}"/>
          </ac:spMkLst>
        </pc:spChg>
        <pc:spChg chg="add">
          <ac:chgData name="Berns, Isabelle GIZ" userId="2f9f0d99-a866-4c66-b9ee-7bd9fdad9b1b" providerId="ADAL" clId="{015E13E0-7FEE-4565-B204-F40E7DE5061E}" dt="2020-10-19T07:39:12.613" v="8"/>
          <ac:spMkLst>
            <pc:docMk/>
            <pc:sldMk cId="311926135" sldId="317"/>
            <ac:spMk id="18" creationId="{6DAADFB0-E9DF-436D-A12F-D019BAC28961}"/>
          </ac:spMkLst>
        </pc:spChg>
      </pc:sldChg>
      <pc:sldChg chg="modSp">
        <pc:chgData name="Berns, Isabelle GIZ" userId="2f9f0d99-a866-4c66-b9ee-7bd9fdad9b1b" providerId="ADAL" clId="{015E13E0-7FEE-4565-B204-F40E7DE5061E}" dt="2020-10-19T07:40:17.421" v="21" actId="20577"/>
        <pc:sldMkLst>
          <pc:docMk/>
          <pc:sldMk cId="2354322360" sldId="324"/>
        </pc:sldMkLst>
        <pc:spChg chg="mod">
          <ac:chgData name="Berns, Isabelle GIZ" userId="2f9f0d99-a866-4c66-b9ee-7bd9fdad9b1b" providerId="ADAL" clId="{015E13E0-7FEE-4565-B204-F40E7DE5061E}" dt="2020-10-19T07:40:17.421" v="21" actId="20577"/>
          <ac:spMkLst>
            <pc:docMk/>
            <pc:sldMk cId="2354322360" sldId="324"/>
            <ac:spMk id="16" creationId="{CE065958-E1D2-474B-9427-C20185284A6E}"/>
          </ac:spMkLst>
        </pc:spChg>
      </pc:sldChg>
      <pc:sldChg chg="modSp">
        <pc:chgData name="Berns, Isabelle GIZ" userId="2f9f0d99-a866-4c66-b9ee-7bd9fdad9b1b" providerId="ADAL" clId="{015E13E0-7FEE-4565-B204-F40E7DE5061E}" dt="2020-10-19T07:40:21.435" v="23" actId="20577"/>
        <pc:sldMkLst>
          <pc:docMk/>
          <pc:sldMk cId="1762860796" sldId="325"/>
        </pc:sldMkLst>
        <pc:spChg chg="mod">
          <ac:chgData name="Berns, Isabelle GIZ" userId="2f9f0d99-a866-4c66-b9ee-7bd9fdad9b1b" providerId="ADAL" clId="{015E13E0-7FEE-4565-B204-F40E7DE5061E}" dt="2020-10-19T07:40:21.435" v="23" actId="20577"/>
          <ac:spMkLst>
            <pc:docMk/>
            <pc:sldMk cId="1762860796" sldId="325"/>
            <ac:spMk id="16" creationId="{CE065958-E1D2-474B-9427-C20185284A6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162A-6034-C545-B0FA-2550BDCF92B8}" type="datetimeFigureOut">
              <a:rPr lang="de-DE" smtClean="0"/>
              <a:t>19.10.2020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C1CB-1D70-0D47-9B58-BA55D388C8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48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162A-6034-C545-B0FA-2550BDCF92B8}" type="datetimeFigureOut">
              <a:rPr lang="de-DE" smtClean="0"/>
              <a:t>19.10.2020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C1CB-1D70-0D47-9B58-BA55D388C8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59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162A-6034-C545-B0FA-2550BDCF92B8}" type="datetimeFigureOut">
              <a:rPr lang="de-DE" smtClean="0"/>
              <a:t>19.10.2020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C1CB-1D70-0D47-9B58-BA55D388C8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20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162A-6034-C545-B0FA-2550BDCF92B8}" type="datetimeFigureOut">
              <a:rPr lang="de-DE" smtClean="0"/>
              <a:t>19.10.2020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C1CB-1D70-0D47-9B58-BA55D388C8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48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162A-6034-C545-B0FA-2550BDCF92B8}" type="datetimeFigureOut">
              <a:rPr lang="de-DE" smtClean="0"/>
              <a:t>19.10.2020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C1CB-1D70-0D47-9B58-BA55D388C8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972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162A-6034-C545-B0FA-2550BDCF92B8}" type="datetimeFigureOut">
              <a:rPr lang="de-DE" smtClean="0"/>
              <a:t>19.10.2020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C1CB-1D70-0D47-9B58-BA55D388C8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175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162A-6034-C545-B0FA-2550BDCF92B8}" type="datetimeFigureOut">
              <a:rPr lang="de-DE" smtClean="0"/>
              <a:t>19.10.2020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C1CB-1D70-0D47-9B58-BA55D388C8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97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162A-6034-C545-B0FA-2550BDCF92B8}" type="datetimeFigureOut">
              <a:rPr lang="de-DE" smtClean="0"/>
              <a:t>19.10.2020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C1CB-1D70-0D47-9B58-BA55D388C8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66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162A-6034-C545-B0FA-2550BDCF92B8}" type="datetimeFigureOut">
              <a:rPr lang="de-DE" smtClean="0"/>
              <a:t>19.10.2020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C1CB-1D70-0D47-9B58-BA55D388C8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73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162A-6034-C545-B0FA-2550BDCF92B8}" type="datetimeFigureOut">
              <a:rPr lang="de-DE" smtClean="0"/>
              <a:t>19.10.2020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C1CB-1D70-0D47-9B58-BA55D388C8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52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162A-6034-C545-B0FA-2550BDCF92B8}" type="datetimeFigureOut">
              <a:rPr lang="de-DE" smtClean="0"/>
              <a:t>19.10.2020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C1CB-1D70-0D47-9B58-BA55D388C8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5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7162A-6034-C545-B0FA-2550BDCF92B8}" type="datetimeFigureOut">
              <a:rPr lang="de-DE" smtClean="0"/>
              <a:t>19.10.2020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4C1CB-1D70-0D47-9B58-BA55D388C8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6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IisgnbMfKv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20.emf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emf"/><Relationship Id="rId4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emf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emf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microsoft.com/office/2007/relationships/hdphoto" Target="../media/hdphoto1.wdp"/><Relationship Id="rId7" Type="http://schemas.openxmlformats.org/officeDocument/2006/relationships/image" Target="../media/image5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emf"/><Relationship Id="rId5" Type="http://schemas.openxmlformats.org/officeDocument/2006/relationships/image" Target="../media/image48.png"/><Relationship Id="rId4" Type="http://schemas.openxmlformats.org/officeDocument/2006/relationships/image" Target="../media/image34.png"/><Relationship Id="rId9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emf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downloads/stop-the-spread-of-germs-11x17-en.pdf" TargetMode="External"/><Relationship Id="rId7" Type="http://schemas.openxmlformats.org/officeDocument/2006/relationships/image" Target="../media/image56.emf"/><Relationship Id="rId2" Type="http://schemas.openxmlformats.org/officeDocument/2006/relationships/hyperlink" Target="https://www.cdc.gov/coronavirus/2019-ncov/prevent-getting-sick/prevention.html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www.cdc.gov/coronavirus/2019-ncov/downloads/Handwashing-poster-adults.pdf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emf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emf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19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0.jpeg"/><Relationship Id="rId4" Type="http://schemas.openxmlformats.org/officeDocument/2006/relationships/image" Target="../media/image69.emf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emf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emf"/><Relationship Id="rId4" Type="http://schemas.openxmlformats.org/officeDocument/2006/relationships/image" Target="../media/image19.png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lo.org/asia/publications/issue-briefs/WCMS_748040/lang--en/index.htm" TargetMode="External"/><Relationship Id="rId3" Type="http://schemas.openxmlformats.org/officeDocument/2006/relationships/hyperlink" Target="https://www.who.int/docs/default-source/coronaviruse/getting-workplace-ready-for-covid-19.pdf" TargetMode="External"/><Relationship Id="rId7" Type="http://schemas.openxmlformats.org/officeDocument/2006/relationships/hyperlink" Target="https://www.osha.gov/Publications/OSHA3990.pdf" TargetMode="External"/><Relationship Id="rId2" Type="http://schemas.openxmlformats.org/officeDocument/2006/relationships/hyperlink" Target="https://www.who.int/emergencies/diseases/novel-coronavirus-2019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www.cdc.gov/coronavirus/2019-ncov/community/guidance-business-response.html" TargetMode="External"/><Relationship Id="rId9" Type="http://schemas.openxmlformats.org/officeDocument/2006/relationships/hyperlink" Target="https://www.gov.uk/guidance/working-safely-during-coronavirus-covid-19/factories-plants-and-warehouses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Kette enthält.&#10;&#10;Automatisch generierte Beschreibung">
            <a:extLst>
              <a:ext uri="{FF2B5EF4-FFF2-40B4-BE49-F238E27FC236}">
                <a16:creationId xmlns:a16="http://schemas.microsoft.com/office/drawing/2014/main" id="{362430C1-B7E4-814D-9D9D-B4F8F2CC7BBF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233" b="26747"/>
          <a:stretch/>
        </p:blipFill>
        <p:spPr bwMode="gray">
          <a:xfrm>
            <a:off x="123136" y="123827"/>
            <a:ext cx="10428086" cy="5027722"/>
          </a:xfrm>
          <a:prstGeom prst="rect">
            <a:avLst/>
          </a:prstGeom>
        </p:spPr>
      </p:pic>
      <p:pic>
        <p:nvPicPr>
          <p:cNvPr id="19" name="Grafik 18" descr="Ein Bild, das Säge enthält.&#10;&#10;Automatisch generierte Beschreibung">
            <a:extLst>
              <a:ext uri="{FF2B5EF4-FFF2-40B4-BE49-F238E27FC236}">
                <a16:creationId xmlns:a16="http://schemas.microsoft.com/office/drawing/2014/main" id="{6F4A06DA-F91C-FC45-95F5-63DA890B6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123136" y="721217"/>
            <a:ext cx="10490536" cy="4430332"/>
          </a:xfrm>
          <a:prstGeom prst="rect">
            <a:avLst/>
          </a:prstGeom>
        </p:spPr>
      </p:pic>
      <p:sp>
        <p:nvSpPr>
          <p:cNvPr id="22" name="Subline">
            <a:extLst>
              <a:ext uri="{FF2B5EF4-FFF2-40B4-BE49-F238E27FC236}">
                <a16:creationId xmlns:a16="http://schemas.microsoft.com/office/drawing/2014/main" id="{0C0A13FE-4CDE-D045-BA9D-A83FE03BCE98}"/>
              </a:ext>
            </a:extLst>
          </p:cNvPr>
          <p:cNvSpPr txBox="1">
            <a:spLocks/>
          </p:cNvSpPr>
          <p:nvPr/>
        </p:nvSpPr>
        <p:spPr bwMode="gray">
          <a:xfrm>
            <a:off x="539970" y="4199576"/>
            <a:ext cx="7970837" cy="772519"/>
          </a:xfrm>
          <a:prstGeom prst="rect">
            <a:avLst/>
          </a:prstGeom>
        </p:spPr>
        <p:txBody>
          <a:bodyPr vert="horz" lIns="0" tIns="45720" rIns="91440" bIns="45720" rtlCol="0" anchor="ctr">
            <a:sp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GIZ </a:t>
            </a:r>
            <a:r>
              <a:rPr lang="de-DE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de-DE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de-DE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de-DE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seminars</a:t>
            </a:r>
            <a:endParaRPr lang="de-DE" sz="1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12, 2020</a:t>
            </a:r>
          </a:p>
        </p:txBody>
      </p:sp>
      <p:pic>
        <p:nvPicPr>
          <p:cNvPr id="23" name="logo">
            <a:extLst>
              <a:ext uri="{FF2B5EF4-FFF2-40B4-BE49-F238E27FC236}">
                <a16:creationId xmlns:a16="http://schemas.microsoft.com/office/drawing/2014/main" id="{16D8262C-AB02-C148-AA43-AA9803AEEF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39970" y="6268970"/>
            <a:ext cx="3152285" cy="870031"/>
          </a:xfrm>
          <a:prstGeom prst="rect">
            <a:avLst/>
          </a:prstGeom>
        </p:spPr>
      </p:pic>
      <p:sp>
        <p:nvSpPr>
          <p:cNvPr id="24" name="Bar">
            <a:extLst>
              <a:ext uri="{FF2B5EF4-FFF2-40B4-BE49-F238E27FC236}">
                <a16:creationId xmlns:a16="http://schemas.microsoft.com/office/drawing/2014/main" id="{BBA46369-7FB5-B84C-9A1D-80B4195A18BB}"/>
              </a:ext>
            </a:extLst>
          </p:cNvPr>
          <p:cNvSpPr/>
          <p:nvPr/>
        </p:nvSpPr>
        <p:spPr bwMode="gray">
          <a:xfrm>
            <a:off x="6274038" y="5157072"/>
            <a:ext cx="4277184" cy="261283"/>
          </a:xfrm>
          <a:prstGeom prst="rect">
            <a:avLst/>
          </a:prstGeom>
          <a:solidFill>
            <a:srgbClr val="C80F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584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5" name="Titel 13">
            <a:extLst>
              <a:ext uri="{FF2B5EF4-FFF2-40B4-BE49-F238E27FC236}">
                <a16:creationId xmlns:a16="http://schemas.microsoft.com/office/drawing/2014/main" id="{658800BE-D92B-1049-820E-B345EE9B213C}"/>
              </a:ext>
            </a:extLst>
          </p:cNvPr>
          <p:cNvSpPr txBox="1">
            <a:spLocks/>
          </p:cNvSpPr>
          <p:nvPr/>
        </p:nvSpPr>
        <p:spPr bwMode="gray">
          <a:xfrm>
            <a:off x="449817" y="2346477"/>
            <a:ext cx="9531310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de-DE"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Hygiene </a:t>
            </a:r>
            <a:r>
              <a:rPr lang="de-DE" sz="40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40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textile </a:t>
            </a:r>
            <a:r>
              <a:rPr lang="de-DE" sz="40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40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843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8" y="2627290"/>
            <a:ext cx="9672976" cy="1152548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Clr>
                <a:srgbClr val="C00000"/>
              </a:buClr>
              <a:buNone/>
            </a:pP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COVID-19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warm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sunny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Quizz 1</a:t>
            </a: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4" descr="The virus spreads mainly from person to person ">
            <a:extLst>
              <a:ext uri="{FF2B5EF4-FFF2-40B4-BE49-F238E27FC236}">
                <a16:creationId xmlns:a16="http://schemas.microsoft.com/office/drawing/2014/main" id="{6ED36CA9-9497-F149-BBE4-A09604FB3340}"/>
              </a:ext>
            </a:extLst>
          </p:cNvPr>
          <p:cNvSpPr txBox="1">
            <a:spLocks/>
          </p:cNvSpPr>
          <p:nvPr/>
        </p:nvSpPr>
        <p:spPr bwMode="gray">
          <a:xfrm>
            <a:off x="1144706" y="3693172"/>
            <a:ext cx="3746582" cy="2373348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de-DE" sz="32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</a:t>
            </a:r>
            <a:r>
              <a:rPr lang="en-GB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’t</a:t>
            </a:r>
            <a:r>
              <a:rPr lang="de-DE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endParaRPr lang="de-DE" sz="32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EA88935-682F-754C-AA97-11BADF6287C9}"/>
              </a:ext>
            </a:extLst>
          </p:cNvPr>
          <p:cNvSpPr/>
          <p:nvPr/>
        </p:nvSpPr>
        <p:spPr>
          <a:xfrm>
            <a:off x="559396" y="3988419"/>
            <a:ext cx="283157" cy="28315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B4AC29-80A8-FB40-8F9A-4335A5A36957}"/>
              </a:ext>
            </a:extLst>
          </p:cNvPr>
          <p:cNvSpPr/>
          <p:nvPr/>
        </p:nvSpPr>
        <p:spPr>
          <a:xfrm>
            <a:off x="559396" y="4863630"/>
            <a:ext cx="283157" cy="28315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83EE64-9388-6747-9ED8-D3462578370C}"/>
              </a:ext>
            </a:extLst>
          </p:cNvPr>
          <p:cNvSpPr/>
          <p:nvPr/>
        </p:nvSpPr>
        <p:spPr>
          <a:xfrm>
            <a:off x="559396" y="5751905"/>
            <a:ext cx="283157" cy="28315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20325EA-B351-7946-82CC-3561E179E4CF}"/>
              </a:ext>
            </a:extLst>
          </p:cNvPr>
          <p:cNvGrpSpPr/>
          <p:nvPr/>
        </p:nvGrpSpPr>
        <p:grpSpPr>
          <a:xfrm rot="1365104">
            <a:off x="7760036" y="-512945"/>
            <a:ext cx="2386013" cy="2578534"/>
            <a:chOff x="5857912" y="824680"/>
            <a:chExt cx="3446433" cy="3724517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A3FB22E9-DFE1-0740-AF7D-7E93ABE43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57912" y="1702134"/>
              <a:ext cx="1751023" cy="1751023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BA7A725-1072-6B42-BB01-F7F4111D0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2578" y="824680"/>
              <a:ext cx="877454" cy="87745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96C01B9C-41FF-7040-A003-50923AB8C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67274" y="1812126"/>
              <a:ext cx="2737071" cy="2737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486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8" y="2627290"/>
            <a:ext cx="9672976" cy="1152548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Clr>
                <a:srgbClr val="C00000"/>
              </a:buClr>
              <a:buNone/>
            </a:pP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COVID-19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warm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sunny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11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Quizz 1</a:t>
            </a:r>
          </a:p>
          <a:p>
            <a:pPr algn="l"/>
            <a:r>
              <a:rPr lang="de-DE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endParaRPr lang="de-DE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4" descr="The virus spreads mainly from person to person ">
            <a:extLst>
              <a:ext uri="{FF2B5EF4-FFF2-40B4-BE49-F238E27FC236}">
                <a16:creationId xmlns:a16="http://schemas.microsoft.com/office/drawing/2014/main" id="{ADF7E1AE-9B66-444F-894B-751D7906F6CB}"/>
              </a:ext>
            </a:extLst>
          </p:cNvPr>
          <p:cNvSpPr txBox="1">
            <a:spLocks/>
          </p:cNvSpPr>
          <p:nvPr/>
        </p:nvSpPr>
        <p:spPr bwMode="gray">
          <a:xfrm>
            <a:off x="4722014" y="3876382"/>
            <a:ext cx="3949375" cy="2540810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COVID-19 also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sunny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warm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sunshine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still a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immune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endParaRPr lang="de-DE" sz="160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C9A9C50-A2B5-204E-B253-C46DAEB8E287}"/>
              </a:ext>
            </a:extLst>
          </p:cNvPr>
          <p:cNvSpPr/>
          <p:nvPr/>
        </p:nvSpPr>
        <p:spPr>
          <a:xfrm>
            <a:off x="559396" y="4863630"/>
            <a:ext cx="283157" cy="28315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FC64B6-76C8-E845-A114-926BE2AB6701}"/>
              </a:ext>
            </a:extLst>
          </p:cNvPr>
          <p:cNvSpPr/>
          <p:nvPr/>
        </p:nvSpPr>
        <p:spPr>
          <a:xfrm>
            <a:off x="559396" y="5751905"/>
            <a:ext cx="283157" cy="28315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platzhalter 14" descr="The virus spreads mainly from person to person ">
            <a:extLst>
              <a:ext uri="{FF2B5EF4-FFF2-40B4-BE49-F238E27FC236}">
                <a16:creationId xmlns:a16="http://schemas.microsoft.com/office/drawing/2014/main" id="{ECF33EB2-D56F-B944-BF64-63CDEB53FF56}"/>
              </a:ext>
            </a:extLst>
          </p:cNvPr>
          <p:cNvSpPr txBox="1">
            <a:spLocks/>
          </p:cNvSpPr>
          <p:nvPr/>
        </p:nvSpPr>
        <p:spPr bwMode="gray">
          <a:xfrm>
            <a:off x="1144706" y="3693172"/>
            <a:ext cx="3746582" cy="2373348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de-DE" sz="32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GB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de-DE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endParaRPr lang="de-DE" sz="32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E603932-FA1F-2F46-82AC-A624241AE9DD}"/>
              </a:ext>
            </a:extLst>
          </p:cNvPr>
          <p:cNvSpPr/>
          <p:nvPr/>
        </p:nvSpPr>
        <p:spPr>
          <a:xfrm>
            <a:off x="559396" y="3988419"/>
            <a:ext cx="283157" cy="283157"/>
          </a:xfrm>
          <a:prstGeom prst="ellipse">
            <a:avLst/>
          </a:prstGeom>
          <a:solidFill>
            <a:srgbClr val="C80F0F"/>
          </a:solidFill>
          <a:ln w="50800">
            <a:solidFill>
              <a:srgbClr val="C8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6D414A0B-7C14-F74A-A402-FCE32D3AC18C}"/>
              </a:ext>
            </a:extLst>
          </p:cNvPr>
          <p:cNvGrpSpPr/>
          <p:nvPr/>
        </p:nvGrpSpPr>
        <p:grpSpPr>
          <a:xfrm rot="1365104">
            <a:off x="7760036" y="-512945"/>
            <a:ext cx="2386013" cy="2578534"/>
            <a:chOff x="5857912" y="824680"/>
            <a:chExt cx="3446433" cy="3724517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9508575C-A2AC-9948-A3E6-01190A537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57912" y="1702134"/>
              <a:ext cx="1751023" cy="1751023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D8CF0D8-D72F-B348-8A08-338E6581E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2578" y="824680"/>
              <a:ext cx="877454" cy="877454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2DC7B35E-6DF3-F443-BD3E-4C6BD2C9C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67274" y="1812126"/>
              <a:ext cx="2737071" cy="2737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038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8" y="2627290"/>
            <a:ext cx="9672976" cy="1152548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Clr>
                <a:srgbClr val="C00000"/>
              </a:buClr>
              <a:buNone/>
            </a:pP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Chloroquine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cure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COVID-19?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12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Quizz 2</a:t>
            </a: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4" descr="The virus spreads mainly from person to person ">
            <a:extLst>
              <a:ext uri="{FF2B5EF4-FFF2-40B4-BE49-F238E27FC236}">
                <a16:creationId xmlns:a16="http://schemas.microsoft.com/office/drawing/2014/main" id="{6ED36CA9-9497-F149-BBE4-A09604FB3340}"/>
              </a:ext>
            </a:extLst>
          </p:cNvPr>
          <p:cNvSpPr txBox="1">
            <a:spLocks/>
          </p:cNvSpPr>
          <p:nvPr/>
        </p:nvSpPr>
        <p:spPr bwMode="gray">
          <a:xfrm>
            <a:off x="1144706" y="3693172"/>
            <a:ext cx="3746582" cy="2373348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de-DE" sz="32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</a:t>
            </a:r>
            <a:r>
              <a:rPr lang="en-GB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’t</a:t>
            </a:r>
            <a:r>
              <a:rPr lang="de-DE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endParaRPr lang="de-DE" sz="32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EA88935-682F-754C-AA97-11BADF6287C9}"/>
              </a:ext>
            </a:extLst>
          </p:cNvPr>
          <p:cNvSpPr/>
          <p:nvPr/>
        </p:nvSpPr>
        <p:spPr>
          <a:xfrm>
            <a:off x="559396" y="3988419"/>
            <a:ext cx="283157" cy="28315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B4AC29-80A8-FB40-8F9A-4335A5A36957}"/>
              </a:ext>
            </a:extLst>
          </p:cNvPr>
          <p:cNvSpPr/>
          <p:nvPr/>
        </p:nvSpPr>
        <p:spPr>
          <a:xfrm>
            <a:off x="559396" y="4863630"/>
            <a:ext cx="283157" cy="28315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83EE64-9388-6747-9ED8-D3462578370C}"/>
              </a:ext>
            </a:extLst>
          </p:cNvPr>
          <p:cNvSpPr/>
          <p:nvPr/>
        </p:nvSpPr>
        <p:spPr>
          <a:xfrm>
            <a:off x="559396" y="5751905"/>
            <a:ext cx="283157" cy="28315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34E1B99-2312-3F48-A793-4A85CF161D42}"/>
              </a:ext>
            </a:extLst>
          </p:cNvPr>
          <p:cNvGrpSpPr/>
          <p:nvPr/>
        </p:nvGrpSpPr>
        <p:grpSpPr>
          <a:xfrm rot="1365104">
            <a:off x="7760036" y="-512945"/>
            <a:ext cx="2386013" cy="2578534"/>
            <a:chOff x="5857912" y="824680"/>
            <a:chExt cx="3446433" cy="3724517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1E899E6E-21A4-D64E-9329-F9399685C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57912" y="1702134"/>
              <a:ext cx="1751023" cy="1751023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3DCEF680-CD3B-DE40-85AA-8F6C3586A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2578" y="824680"/>
              <a:ext cx="877454" cy="877454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442701FC-62F9-3A48-8FA9-171317697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67274" y="1812126"/>
              <a:ext cx="2737071" cy="2737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9794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8" y="2627290"/>
            <a:ext cx="9672976" cy="1152548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Clr>
                <a:srgbClr val="C00000"/>
              </a:buClr>
              <a:buNone/>
            </a:pP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Chloroquine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cure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COVID-19?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13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Quizz 2</a:t>
            </a: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4" descr="The virus spreads mainly from person to person ">
            <a:extLst>
              <a:ext uri="{FF2B5EF4-FFF2-40B4-BE49-F238E27FC236}">
                <a16:creationId xmlns:a16="http://schemas.microsoft.com/office/drawing/2014/main" id="{ADF7E1AE-9B66-444F-894B-751D7906F6CB}"/>
              </a:ext>
            </a:extLst>
          </p:cNvPr>
          <p:cNvSpPr txBox="1">
            <a:spLocks/>
          </p:cNvSpPr>
          <p:nvPr/>
        </p:nvSpPr>
        <p:spPr bwMode="gray">
          <a:xfrm>
            <a:off x="4722014" y="3876382"/>
            <a:ext cx="4298696" cy="2540810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at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proven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COVID-19. </a:t>
            </a:r>
          </a:p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Scientists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COVID-19.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follow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reliable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like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World Health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(WHO)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government’s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endParaRPr lang="de-DE" sz="160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C9A9C50-A2B5-204E-B253-C46DAEB8E287}"/>
              </a:ext>
            </a:extLst>
          </p:cNvPr>
          <p:cNvSpPr/>
          <p:nvPr/>
        </p:nvSpPr>
        <p:spPr>
          <a:xfrm>
            <a:off x="559396" y="4863630"/>
            <a:ext cx="283157" cy="283157"/>
          </a:xfrm>
          <a:prstGeom prst="ellipse">
            <a:avLst/>
          </a:prstGeom>
          <a:solidFill>
            <a:srgbClr val="C80F0F"/>
          </a:solidFill>
          <a:ln w="50800">
            <a:solidFill>
              <a:srgbClr val="C8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FC64B6-76C8-E845-A114-926BE2AB6701}"/>
              </a:ext>
            </a:extLst>
          </p:cNvPr>
          <p:cNvSpPr/>
          <p:nvPr/>
        </p:nvSpPr>
        <p:spPr>
          <a:xfrm>
            <a:off x="559396" y="5751905"/>
            <a:ext cx="283157" cy="28315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platzhalter 14" descr="The virus spreads mainly from person to person ">
            <a:extLst>
              <a:ext uri="{FF2B5EF4-FFF2-40B4-BE49-F238E27FC236}">
                <a16:creationId xmlns:a16="http://schemas.microsoft.com/office/drawing/2014/main" id="{ECF33EB2-D56F-B944-BF64-63CDEB53FF56}"/>
              </a:ext>
            </a:extLst>
          </p:cNvPr>
          <p:cNvSpPr txBox="1">
            <a:spLocks/>
          </p:cNvSpPr>
          <p:nvPr/>
        </p:nvSpPr>
        <p:spPr bwMode="gray">
          <a:xfrm>
            <a:off x="1144706" y="3693172"/>
            <a:ext cx="3746582" cy="2373348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de-DE" sz="3200" b="1">
              <a:solidFill>
                <a:srgbClr val="C80F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</a:t>
            </a:r>
            <a:r>
              <a:rPr lang="en-GB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’t</a:t>
            </a:r>
            <a:r>
              <a:rPr lang="de-DE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endParaRPr lang="de-DE" sz="32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E603932-FA1F-2F46-82AC-A624241AE9DD}"/>
              </a:ext>
            </a:extLst>
          </p:cNvPr>
          <p:cNvSpPr/>
          <p:nvPr/>
        </p:nvSpPr>
        <p:spPr>
          <a:xfrm>
            <a:off x="559396" y="3988419"/>
            <a:ext cx="283157" cy="28315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1AA73BD-6784-5942-BEFF-E080A386FDB0}"/>
              </a:ext>
            </a:extLst>
          </p:cNvPr>
          <p:cNvGrpSpPr/>
          <p:nvPr/>
        </p:nvGrpSpPr>
        <p:grpSpPr>
          <a:xfrm rot="1365104">
            <a:off x="7760036" y="-512945"/>
            <a:ext cx="2386013" cy="2578534"/>
            <a:chOff x="5857912" y="824680"/>
            <a:chExt cx="3446433" cy="3724517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5B05906A-FCA5-4149-BEEB-44B4C1E08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57912" y="1702134"/>
              <a:ext cx="1751023" cy="1751023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1A5B37B9-6191-F342-A9A6-36EA8BF69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2578" y="824680"/>
              <a:ext cx="877454" cy="877454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A648505E-5AD3-D74D-A361-D5F11B0EB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67274" y="1812126"/>
              <a:ext cx="2737071" cy="2737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086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8" y="2417745"/>
            <a:ext cx="4896087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Generally…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sneezes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frequently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soap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least 20s.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an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alcohol-based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sanitiser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(&gt;70%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soap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touching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mouth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unwashed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14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sick</a:t>
            </a: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4D5F7A7B-D3F1-DF4B-8D0D-11691AB40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013" y="-70045"/>
            <a:ext cx="1689100" cy="16764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60DB367-48AD-A140-BFAD-2C29ABEB9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3090" y="262863"/>
            <a:ext cx="1689100" cy="16891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ADD5E59-9AFC-984A-AB39-DE6D54AB05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3655" y="1692740"/>
            <a:ext cx="3010712" cy="325971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EA84E08-49D0-D646-A650-CD9FDD0850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8970" y="4364882"/>
            <a:ext cx="1689100" cy="16891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BE08DF0-D0DE-DB45-B08C-73DAC2B551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7625" y="5298066"/>
            <a:ext cx="16891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27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8" y="2417745"/>
            <a:ext cx="4896087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 'happy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birthday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you' in a moderate tempo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20s 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reasonable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proper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3Cs: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crowded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link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WHO’s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https://www.youtube.com/watch?v=IisgnbMfKvI</a:t>
            </a:r>
            <a:endParaRPr lang="de-DE" sz="1600">
              <a:solidFill>
                <a:srgbClr val="C80F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15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sick</a:t>
            </a: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fik 32">
            <a:extLst>
              <a:ext uri="{FF2B5EF4-FFF2-40B4-BE49-F238E27FC236}">
                <a16:creationId xmlns:a16="http://schemas.microsoft.com/office/drawing/2014/main" id="{F82EC9BF-99BE-E14E-B526-B2FFA7D4E9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785" y="505469"/>
            <a:ext cx="2915055" cy="3160903"/>
          </a:xfrm>
          <a:prstGeom prst="rect">
            <a:avLst/>
          </a:prstGeom>
        </p:spPr>
      </p:pic>
      <p:pic>
        <p:nvPicPr>
          <p:cNvPr id="7" name="Grafik 6" descr="Ein Bild, das Gebäude, Fenster, groß, Uhr enthält.&#10;&#10;Automatisch generierte Beschreibung">
            <a:extLst>
              <a:ext uri="{FF2B5EF4-FFF2-40B4-BE49-F238E27FC236}">
                <a16:creationId xmlns:a16="http://schemas.microsoft.com/office/drawing/2014/main" id="{ED75719B-6A89-5A46-9882-6AB7A7577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2823" y="3467997"/>
            <a:ext cx="3007559" cy="300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28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8" y="2417745"/>
            <a:ext cx="4896087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Generally…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 1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away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Wear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least 1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possible. 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disinfect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frequently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b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de-DE" sz="1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de-DE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distancing</a:t>
            </a:r>
            <a:r>
              <a:rPr lang="de-DE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As </a:t>
            </a:r>
            <a:r>
              <a:rPr lang="de-DE" sz="1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specified</a:t>
            </a:r>
            <a:r>
              <a:rPr lang="de-DE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de-DE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lang="de-DE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authorities</a:t>
            </a:r>
            <a:r>
              <a:rPr lang="de-DE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de-DE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specified</a:t>
            </a:r>
            <a:r>
              <a:rPr lang="de-DE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 (at least </a:t>
            </a:r>
            <a:r>
              <a:rPr lang="de-DE" sz="1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metre</a:t>
            </a:r>
            <a:r>
              <a:rPr lang="de-DE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16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sick</a:t>
            </a: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0B499B7F-864C-9D40-A22D-552BF10A1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7660" y="665698"/>
            <a:ext cx="1793678" cy="179367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DFF80F0-255F-6948-843E-B487B9160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1268" y="1795210"/>
            <a:ext cx="2656664" cy="265666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B1F35D5-1B71-4240-8980-B566CF86E0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0248" y="3893303"/>
            <a:ext cx="2656664" cy="265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60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8" y="2627290"/>
            <a:ext cx="9672976" cy="1152548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Clr>
                <a:srgbClr val="C00000"/>
              </a:buClr>
              <a:buNone/>
            </a:pP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17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Quizz 3</a:t>
            </a: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4" descr="The virus spreads mainly from person to person ">
            <a:extLst>
              <a:ext uri="{FF2B5EF4-FFF2-40B4-BE49-F238E27FC236}">
                <a16:creationId xmlns:a16="http://schemas.microsoft.com/office/drawing/2014/main" id="{6ED36CA9-9497-F149-BBE4-A09604FB3340}"/>
              </a:ext>
            </a:extLst>
          </p:cNvPr>
          <p:cNvSpPr txBox="1">
            <a:spLocks/>
          </p:cNvSpPr>
          <p:nvPr/>
        </p:nvSpPr>
        <p:spPr bwMode="gray">
          <a:xfrm>
            <a:off x="4824628" y="4810363"/>
            <a:ext cx="2786543" cy="776086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  <a:endParaRPr lang="de-DE" sz="32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platzhalter 14" descr="The virus spreads mainly from person to person ">
            <a:extLst>
              <a:ext uri="{FF2B5EF4-FFF2-40B4-BE49-F238E27FC236}">
                <a16:creationId xmlns:a16="http://schemas.microsoft.com/office/drawing/2014/main" id="{5258B032-0A79-C546-BCE6-10DADF57E3B1}"/>
              </a:ext>
            </a:extLst>
          </p:cNvPr>
          <p:cNvSpPr txBox="1">
            <a:spLocks/>
          </p:cNvSpPr>
          <p:nvPr/>
        </p:nvSpPr>
        <p:spPr bwMode="gray">
          <a:xfrm>
            <a:off x="6548166" y="3863783"/>
            <a:ext cx="2895251" cy="983001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Removes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germs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form of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dirt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dust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visible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debris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endParaRPr lang="de-DE" sz="160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platzhalter 14" descr="The virus spreads mainly from person to person ">
            <a:extLst>
              <a:ext uri="{FF2B5EF4-FFF2-40B4-BE49-F238E27FC236}">
                <a16:creationId xmlns:a16="http://schemas.microsoft.com/office/drawing/2014/main" id="{34007539-C453-A94B-9056-D65875745C77}"/>
              </a:ext>
            </a:extLst>
          </p:cNvPr>
          <p:cNvSpPr txBox="1">
            <a:spLocks/>
          </p:cNvSpPr>
          <p:nvPr/>
        </p:nvSpPr>
        <p:spPr bwMode="gray">
          <a:xfrm>
            <a:off x="7213194" y="5817600"/>
            <a:ext cx="2786543" cy="776086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Sanitising</a:t>
            </a:r>
            <a:endParaRPr lang="de-DE" sz="32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platzhalter 14" descr="The virus spreads mainly from person to person ">
            <a:extLst>
              <a:ext uri="{FF2B5EF4-FFF2-40B4-BE49-F238E27FC236}">
                <a16:creationId xmlns:a16="http://schemas.microsoft.com/office/drawing/2014/main" id="{A3F93C0F-962E-C14C-A2F8-3A84CF51CB06}"/>
              </a:ext>
            </a:extLst>
          </p:cNvPr>
          <p:cNvSpPr txBox="1">
            <a:spLocks/>
          </p:cNvSpPr>
          <p:nvPr/>
        </p:nvSpPr>
        <p:spPr bwMode="gray">
          <a:xfrm>
            <a:off x="3127358" y="5900524"/>
            <a:ext cx="2895251" cy="983001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Reduces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microbiological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contamination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 clean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platzhalter 14" descr="The virus spreads mainly from person to person ">
            <a:extLst>
              <a:ext uri="{FF2B5EF4-FFF2-40B4-BE49-F238E27FC236}">
                <a16:creationId xmlns:a16="http://schemas.microsoft.com/office/drawing/2014/main" id="{FE5938C2-2773-034C-8D2A-378D737C79AB}"/>
              </a:ext>
            </a:extLst>
          </p:cNvPr>
          <p:cNvSpPr txBox="1">
            <a:spLocks/>
          </p:cNvSpPr>
          <p:nvPr/>
        </p:nvSpPr>
        <p:spPr bwMode="gray">
          <a:xfrm>
            <a:off x="1734087" y="3559226"/>
            <a:ext cx="2786543" cy="776086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Disinfecting</a:t>
            </a:r>
            <a:endParaRPr lang="de-DE" sz="32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platzhalter 14" descr="The virus spreads mainly from person to person ">
            <a:extLst>
              <a:ext uri="{FF2B5EF4-FFF2-40B4-BE49-F238E27FC236}">
                <a16:creationId xmlns:a16="http://schemas.microsoft.com/office/drawing/2014/main" id="{35EBA9FE-073A-D84F-8D9A-F678C98C2CB7}"/>
              </a:ext>
            </a:extLst>
          </p:cNvPr>
          <p:cNvSpPr txBox="1">
            <a:spLocks/>
          </p:cNvSpPr>
          <p:nvPr/>
        </p:nvSpPr>
        <p:spPr bwMode="gray">
          <a:xfrm>
            <a:off x="423309" y="4711774"/>
            <a:ext cx="2569073" cy="983001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destroy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fungi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spores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90DCBA9-9AD4-864D-8CDE-AD9962FC9526}"/>
              </a:ext>
            </a:extLst>
          </p:cNvPr>
          <p:cNvGrpSpPr/>
          <p:nvPr/>
        </p:nvGrpSpPr>
        <p:grpSpPr>
          <a:xfrm rot="1365104">
            <a:off x="7760036" y="-512945"/>
            <a:ext cx="2386013" cy="2578534"/>
            <a:chOff x="5857912" y="824680"/>
            <a:chExt cx="3446433" cy="3724517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8E10379B-818E-1948-BB7D-659B2E9D0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57912" y="1702134"/>
              <a:ext cx="1751023" cy="1751023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E9DF92FD-CA7C-CE4D-ACEC-1242EB726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2578" y="824680"/>
              <a:ext cx="877454" cy="877454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F5CA1CAE-1D88-4348-8168-7BC0C8857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67274" y="1812126"/>
              <a:ext cx="2737071" cy="2737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4139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8" y="2627290"/>
            <a:ext cx="9672976" cy="1152548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Clr>
                <a:srgbClr val="C00000"/>
              </a:buClr>
              <a:buNone/>
            </a:pP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18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Quizz 3</a:t>
            </a: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4" descr="The virus spreads mainly from person to person ">
            <a:extLst>
              <a:ext uri="{FF2B5EF4-FFF2-40B4-BE49-F238E27FC236}">
                <a16:creationId xmlns:a16="http://schemas.microsoft.com/office/drawing/2014/main" id="{6ED36CA9-9497-F149-BBE4-A09604FB3340}"/>
              </a:ext>
            </a:extLst>
          </p:cNvPr>
          <p:cNvSpPr txBox="1">
            <a:spLocks/>
          </p:cNvSpPr>
          <p:nvPr/>
        </p:nvSpPr>
        <p:spPr bwMode="gray">
          <a:xfrm>
            <a:off x="449817" y="3701513"/>
            <a:ext cx="2786543" cy="776086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  <a:endParaRPr lang="de-DE" sz="3200" b="1">
              <a:solidFill>
                <a:srgbClr val="C80F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platzhalter 14" descr="The virus spreads mainly from person to person ">
            <a:extLst>
              <a:ext uri="{FF2B5EF4-FFF2-40B4-BE49-F238E27FC236}">
                <a16:creationId xmlns:a16="http://schemas.microsoft.com/office/drawing/2014/main" id="{5258B032-0A79-C546-BCE6-10DADF57E3B1}"/>
              </a:ext>
            </a:extLst>
          </p:cNvPr>
          <p:cNvSpPr txBox="1">
            <a:spLocks/>
          </p:cNvSpPr>
          <p:nvPr/>
        </p:nvSpPr>
        <p:spPr bwMode="gray">
          <a:xfrm>
            <a:off x="449817" y="4591916"/>
            <a:ext cx="2895251" cy="983001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Removes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germs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form of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dirt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dust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visible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debris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endParaRPr lang="de-DE" sz="1600" err="1">
              <a:solidFill>
                <a:srgbClr val="C80F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platzhalter 14" descr="The virus spreads mainly from person to person ">
            <a:extLst>
              <a:ext uri="{FF2B5EF4-FFF2-40B4-BE49-F238E27FC236}">
                <a16:creationId xmlns:a16="http://schemas.microsoft.com/office/drawing/2014/main" id="{34007539-C453-A94B-9056-D65875745C77}"/>
              </a:ext>
            </a:extLst>
          </p:cNvPr>
          <p:cNvSpPr txBox="1">
            <a:spLocks/>
          </p:cNvSpPr>
          <p:nvPr/>
        </p:nvSpPr>
        <p:spPr bwMode="gray">
          <a:xfrm>
            <a:off x="3952632" y="3701513"/>
            <a:ext cx="2786543" cy="776086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Sanitising</a:t>
            </a:r>
            <a:endParaRPr lang="de-DE" sz="3200" b="1">
              <a:solidFill>
                <a:srgbClr val="C80F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platzhalter 14" descr="The virus spreads mainly from person to person ">
            <a:extLst>
              <a:ext uri="{FF2B5EF4-FFF2-40B4-BE49-F238E27FC236}">
                <a16:creationId xmlns:a16="http://schemas.microsoft.com/office/drawing/2014/main" id="{A3F93C0F-962E-C14C-A2F8-3A84CF51CB06}"/>
              </a:ext>
            </a:extLst>
          </p:cNvPr>
          <p:cNvSpPr txBox="1">
            <a:spLocks/>
          </p:cNvSpPr>
          <p:nvPr/>
        </p:nvSpPr>
        <p:spPr bwMode="gray">
          <a:xfrm>
            <a:off x="3952632" y="4591916"/>
            <a:ext cx="2895251" cy="983001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Reduces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microbiological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contamination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 clean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platzhalter 14" descr="The virus spreads mainly from person to person ">
            <a:extLst>
              <a:ext uri="{FF2B5EF4-FFF2-40B4-BE49-F238E27FC236}">
                <a16:creationId xmlns:a16="http://schemas.microsoft.com/office/drawing/2014/main" id="{FE5938C2-2773-034C-8D2A-378D737C79AB}"/>
              </a:ext>
            </a:extLst>
          </p:cNvPr>
          <p:cNvSpPr txBox="1">
            <a:spLocks/>
          </p:cNvSpPr>
          <p:nvPr/>
        </p:nvSpPr>
        <p:spPr bwMode="gray">
          <a:xfrm>
            <a:off x="7025279" y="3701513"/>
            <a:ext cx="2786543" cy="776086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Disinfecting</a:t>
            </a:r>
            <a:endParaRPr lang="de-DE" sz="3200" b="1">
              <a:solidFill>
                <a:srgbClr val="C80F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platzhalter 14" descr="The virus spreads mainly from person to person ">
            <a:extLst>
              <a:ext uri="{FF2B5EF4-FFF2-40B4-BE49-F238E27FC236}">
                <a16:creationId xmlns:a16="http://schemas.microsoft.com/office/drawing/2014/main" id="{35EBA9FE-073A-D84F-8D9A-F678C98C2CB7}"/>
              </a:ext>
            </a:extLst>
          </p:cNvPr>
          <p:cNvSpPr txBox="1">
            <a:spLocks/>
          </p:cNvSpPr>
          <p:nvPr/>
        </p:nvSpPr>
        <p:spPr bwMode="gray">
          <a:xfrm>
            <a:off x="7025279" y="4591916"/>
            <a:ext cx="2569073" cy="983001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destroy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fungi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spores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EC8F0B5-BE91-6B40-AEA8-373776FCCD80}"/>
              </a:ext>
            </a:extLst>
          </p:cNvPr>
          <p:cNvGrpSpPr/>
          <p:nvPr/>
        </p:nvGrpSpPr>
        <p:grpSpPr>
          <a:xfrm rot="1365104">
            <a:off x="7760036" y="-512945"/>
            <a:ext cx="2386013" cy="2578534"/>
            <a:chOff x="5857912" y="824680"/>
            <a:chExt cx="3446433" cy="3724517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1FA7E0F4-3187-D34B-B223-225F42301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57912" y="1702134"/>
              <a:ext cx="1751023" cy="1751023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A6D8F034-86B1-E14D-BB37-51B48E0CA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2578" y="824680"/>
              <a:ext cx="877454" cy="877454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C856D72C-9DDA-654E-A6E8-3AC020401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67274" y="1812126"/>
              <a:ext cx="2737071" cy="2737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1052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8" y="2627290"/>
            <a:ext cx="9672976" cy="1152548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Clr>
                <a:srgbClr val="C00000"/>
              </a:buClr>
              <a:buNone/>
            </a:pP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19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Quizz 4</a:t>
            </a: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4" descr="The virus spreads mainly from person to person ">
            <a:extLst>
              <a:ext uri="{FF2B5EF4-FFF2-40B4-BE49-F238E27FC236}">
                <a16:creationId xmlns:a16="http://schemas.microsoft.com/office/drawing/2014/main" id="{6ED36CA9-9497-F149-BBE4-A09604FB3340}"/>
              </a:ext>
            </a:extLst>
          </p:cNvPr>
          <p:cNvSpPr txBox="1">
            <a:spLocks/>
          </p:cNvSpPr>
          <p:nvPr/>
        </p:nvSpPr>
        <p:spPr bwMode="gray">
          <a:xfrm>
            <a:off x="4824628" y="4810363"/>
            <a:ext cx="2786543" cy="776086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Distancing</a:t>
            </a:r>
            <a:endParaRPr lang="de-DE" sz="32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platzhalter 14" descr="The virus spreads mainly from person to person ">
            <a:extLst>
              <a:ext uri="{FF2B5EF4-FFF2-40B4-BE49-F238E27FC236}">
                <a16:creationId xmlns:a16="http://schemas.microsoft.com/office/drawing/2014/main" id="{34007539-C453-A94B-9056-D65875745C77}"/>
              </a:ext>
            </a:extLst>
          </p:cNvPr>
          <p:cNvSpPr txBox="1">
            <a:spLocks/>
          </p:cNvSpPr>
          <p:nvPr/>
        </p:nvSpPr>
        <p:spPr bwMode="gray">
          <a:xfrm>
            <a:off x="7213194" y="5817600"/>
            <a:ext cx="2786543" cy="776086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Quaratine</a:t>
            </a:r>
            <a:endParaRPr lang="de-DE" sz="32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platzhalter 14" descr="The virus spreads mainly from person to person ">
            <a:extLst>
              <a:ext uri="{FF2B5EF4-FFF2-40B4-BE49-F238E27FC236}">
                <a16:creationId xmlns:a16="http://schemas.microsoft.com/office/drawing/2014/main" id="{FE5938C2-2773-034C-8D2A-378D737C79AB}"/>
              </a:ext>
            </a:extLst>
          </p:cNvPr>
          <p:cNvSpPr txBox="1">
            <a:spLocks/>
          </p:cNvSpPr>
          <p:nvPr/>
        </p:nvSpPr>
        <p:spPr bwMode="gray">
          <a:xfrm>
            <a:off x="1734087" y="3559226"/>
            <a:ext cx="2786543" cy="776086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</a:p>
        </p:txBody>
      </p:sp>
      <p:sp>
        <p:nvSpPr>
          <p:cNvPr id="15" name="Textplatzhalter 14" descr="The virus spreads mainly from person to person ">
            <a:extLst>
              <a:ext uri="{FF2B5EF4-FFF2-40B4-BE49-F238E27FC236}">
                <a16:creationId xmlns:a16="http://schemas.microsoft.com/office/drawing/2014/main" id="{16E8F594-8382-1F47-864E-D77F7D957A40}"/>
              </a:ext>
            </a:extLst>
          </p:cNvPr>
          <p:cNvSpPr txBox="1">
            <a:spLocks/>
          </p:cNvSpPr>
          <p:nvPr/>
        </p:nvSpPr>
        <p:spPr bwMode="gray">
          <a:xfrm>
            <a:off x="702271" y="4502714"/>
            <a:ext cx="2971477" cy="983001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Separating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themselves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exposed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COVID-19. </a:t>
            </a:r>
          </a:p>
        </p:txBody>
      </p:sp>
      <p:sp>
        <p:nvSpPr>
          <p:cNvPr id="17" name="Textplatzhalter 14" descr="The virus spreads mainly from person to person ">
            <a:extLst>
              <a:ext uri="{FF2B5EF4-FFF2-40B4-BE49-F238E27FC236}">
                <a16:creationId xmlns:a16="http://schemas.microsoft.com/office/drawing/2014/main" id="{07A2BE82-59A1-1A48-9AA5-70007A4EF13E}"/>
              </a:ext>
            </a:extLst>
          </p:cNvPr>
          <p:cNvSpPr txBox="1">
            <a:spLocks/>
          </p:cNvSpPr>
          <p:nvPr/>
        </p:nvSpPr>
        <p:spPr bwMode="gray">
          <a:xfrm>
            <a:off x="6822389" y="3863783"/>
            <a:ext cx="2895251" cy="983001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Separating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COVID-19.</a:t>
            </a:r>
          </a:p>
        </p:txBody>
      </p:sp>
      <p:sp>
        <p:nvSpPr>
          <p:cNvPr id="23" name="Textplatzhalter 14" descr="The virus spreads mainly from person to person ">
            <a:extLst>
              <a:ext uri="{FF2B5EF4-FFF2-40B4-BE49-F238E27FC236}">
                <a16:creationId xmlns:a16="http://schemas.microsoft.com/office/drawing/2014/main" id="{F8B72065-01A0-6945-B6BE-B5AF02CD0076}"/>
              </a:ext>
            </a:extLst>
          </p:cNvPr>
          <p:cNvSpPr txBox="1">
            <a:spLocks/>
          </p:cNvSpPr>
          <p:nvPr/>
        </p:nvSpPr>
        <p:spPr bwMode="gray">
          <a:xfrm>
            <a:off x="2992382" y="5665471"/>
            <a:ext cx="3097515" cy="983001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COVID-19. 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BFB116C-73C3-E746-B32B-6CFF6EA7BA8A}"/>
              </a:ext>
            </a:extLst>
          </p:cNvPr>
          <p:cNvGrpSpPr/>
          <p:nvPr/>
        </p:nvGrpSpPr>
        <p:grpSpPr>
          <a:xfrm rot="1365104">
            <a:off x="7760036" y="-512945"/>
            <a:ext cx="2386013" cy="2578534"/>
            <a:chOff x="5857912" y="824680"/>
            <a:chExt cx="3446433" cy="3724517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227B4B27-0C0A-2644-9F4C-D3AEB165A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57912" y="1702134"/>
              <a:ext cx="1751023" cy="1751023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4A578B26-8B39-384F-86BD-EC96F6F77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2578" y="824680"/>
              <a:ext cx="877454" cy="877454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9F98277B-451F-3347-B34C-AA4F56F63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67274" y="1812126"/>
              <a:ext cx="2737071" cy="2737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4772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el 13">
            <a:extLst>
              <a:ext uri="{FF2B5EF4-FFF2-40B4-BE49-F238E27FC236}">
                <a16:creationId xmlns:a16="http://schemas.microsoft.com/office/drawing/2014/main" id="{7BC7261E-AD70-C74B-91C0-231B81D7FE78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GB" sz="4000" b="1">
              <a:solidFill>
                <a:srgbClr val="C80F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21929" y="2210514"/>
            <a:ext cx="4269965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Logo">
            <a:extLst>
              <a:ext uri="{FF2B5EF4-FFF2-40B4-BE49-F238E27FC236}">
                <a16:creationId xmlns:a16="http://schemas.microsoft.com/office/drawing/2014/main" id="{BB009396-636B-814B-B7E3-E872E01028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0097F68E-87CB-FE41-978D-89B2882041E9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A254C043-FF78-0849-9204-BF02A864324A}"/>
              </a:ext>
            </a:extLst>
          </p:cNvPr>
          <p:cNvSpPr txBox="1">
            <a:spLocks/>
          </p:cNvSpPr>
          <p:nvPr/>
        </p:nvSpPr>
        <p:spPr bwMode="gray">
          <a:xfrm>
            <a:off x="449817" y="2417745"/>
            <a:ext cx="9667959" cy="4186371"/>
          </a:xfrm>
          <a:prstGeom prst="rect">
            <a:avLst/>
          </a:prstGeom>
        </p:spPr>
        <p:txBody>
          <a:bodyPr numCol="2"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2200"/>
              </a:lnSpc>
              <a:spcAft>
                <a:spcPts val="400"/>
              </a:spcAft>
              <a:buClr>
                <a:srgbClr val="C80F0F"/>
              </a:buClr>
              <a:buFont typeface="+mj-lt"/>
              <a:buAutoNum type="arabicPeriod"/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342900" indent="-342900">
              <a:lnSpc>
                <a:spcPts val="2200"/>
              </a:lnSpc>
              <a:spcAft>
                <a:spcPts val="400"/>
              </a:spcAft>
              <a:buClr>
                <a:srgbClr val="C80F0F"/>
              </a:buClr>
              <a:buFont typeface="+mj-lt"/>
              <a:buAutoNum type="arabicPeriod"/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your enemy</a:t>
            </a:r>
          </a:p>
          <a:p>
            <a:pPr marL="702900" lvl="1" indent="-342900">
              <a:lnSpc>
                <a:spcPts val="2200"/>
              </a:lnSpc>
              <a:spcAft>
                <a:spcPts val="400"/>
              </a:spcAft>
              <a:buClr>
                <a:srgbClr val="C80F0F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 routes</a:t>
            </a:r>
          </a:p>
          <a:p>
            <a:pPr marL="702900" lvl="1" indent="-342900">
              <a:lnSpc>
                <a:spcPts val="2200"/>
              </a:lnSpc>
              <a:spcAft>
                <a:spcPts val="400"/>
              </a:spcAft>
              <a:buClr>
                <a:srgbClr val="C80F0F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mythbusters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2900" lvl="1" indent="-342900">
              <a:lnSpc>
                <a:spcPts val="2200"/>
              </a:lnSpc>
              <a:spcAft>
                <a:spcPts val="400"/>
              </a:spcAft>
              <a:buClr>
                <a:srgbClr val="C80F0F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groups</a:t>
            </a:r>
          </a:p>
          <a:p>
            <a:pPr marL="342900" indent="-342900">
              <a:lnSpc>
                <a:spcPts val="2200"/>
              </a:lnSpc>
              <a:spcAft>
                <a:spcPts val="400"/>
              </a:spcAft>
              <a:buClr>
                <a:srgbClr val="C80F0F"/>
              </a:buClr>
              <a:buFont typeface="+mj-lt"/>
              <a:buAutoNum type="arabicPeriod"/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getting sick</a:t>
            </a:r>
          </a:p>
          <a:p>
            <a:pPr marL="645750" lvl="1" indent="-285750">
              <a:lnSpc>
                <a:spcPts val="2200"/>
              </a:lnSpc>
              <a:spcAft>
                <a:spcPts val="400"/>
              </a:spcAft>
              <a:buClr>
                <a:srgbClr val="C80F0F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information</a:t>
            </a:r>
          </a:p>
          <a:p>
            <a:pPr marL="645750" lvl="1" indent="-285750">
              <a:lnSpc>
                <a:spcPts val="2200"/>
              </a:lnSpc>
              <a:spcAft>
                <a:spcPts val="400"/>
              </a:spcAft>
              <a:buClr>
                <a:srgbClr val="C80F0F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 masks</a:t>
            </a:r>
          </a:p>
          <a:p>
            <a:pPr marL="645750" lvl="1" indent="-285750">
              <a:lnSpc>
                <a:spcPts val="2200"/>
              </a:lnSpc>
              <a:spcAft>
                <a:spcPts val="400"/>
              </a:spcAft>
              <a:buClr>
                <a:srgbClr val="C80F0F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way to your workplace</a:t>
            </a:r>
          </a:p>
          <a:p>
            <a:pPr marL="645750" lvl="1" indent="-285750">
              <a:lnSpc>
                <a:spcPts val="2200"/>
              </a:lnSpc>
              <a:spcAft>
                <a:spcPts val="400"/>
              </a:spcAft>
              <a:buClr>
                <a:srgbClr val="C80F0F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your workplace</a:t>
            </a:r>
          </a:p>
          <a:p>
            <a:pPr marL="342900" indent="-342900">
              <a:lnSpc>
                <a:spcPts val="2200"/>
              </a:lnSpc>
              <a:spcAft>
                <a:spcPts val="400"/>
              </a:spcAft>
              <a:buClr>
                <a:srgbClr val="C80F0F"/>
              </a:buClr>
              <a:buFont typeface="+mj-lt"/>
              <a:buAutoNum type="arabicPeriod"/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your workplace ready for COVID-19</a:t>
            </a:r>
          </a:p>
          <a:p>
            <a:pPr marL="645750" lvl="1" indent="-285750">
              <a:lnSpc>
                <a:spcPts val="2200"/>
              </a:lnSpc>
              <a:spcAft>
                <a:spcPts val="400"/>
              </a:spcAft>
              <a:buClr>
                <a:srgbClr val="C80F0F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management level</a:t>
            </a:r>
          </a:p>
          <a:p>
            <a:pPr marL="645750" lvl="1" indent="-285750">
              <a:lnSpc>
                <a:spcPts val="2200"/>
              </a:lnSpc>
              <a:spcAft>
                <a:spcPts val="400"/>
              </a:spcAft>
              <a:buClr>
                <a:srgbClr val="C80F0F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management level and personnel involved in cleaning</a:t>
            </a:r>
          </a:p>
          <a:p>
            <a:pPr marL="285750" indent="-285750">
              <a:lnSpc>
                <a:spcPts val="2200"/>
              </a:lnSpc>
              <a:spcAft>
                <a:spcPts val="400"/>
              </a:spcAft>
              <a:buClr>
                <a:srgbClr val="C80F0F"/>
              </a:buClr>
              <a:buFont typeface="+mj-lt"/>
              <a:buAutoNum type="arabicPeriod"/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Facilitator’s tasks</a:t>
            </a:r>
          </a:p>
          <a:p>
            <a:pPr marL="285750" indent="-285750">
              <a:lnSpc>
                <a:spcPts val="2200"/>
              </a:lnSpc>
              <a:spcAft>
                <a:spcPts val="400"/>
              </a:spcAft>
              <a:buClr>
                <a:srgbClr val="C80F0F"/>
              </a:buClr>
              <a:buFont typeface="+mj-lt"/>
              <a:buAutoNum type="arabicPeriod"/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and guidance</a:t>
            </a:r>
          </a:p>
        </p:txBody>
      </p:sp>
      <p:sp>
        <p:nvSpPr>
          <p:cNvPr id="21" name="Textplatzhalter 14">
            <a:extLst>
              <a:ext uri="{FF2B5EF4-FFF2-40B4-BE49-F238E27FC236}">
                <a16:creationId xmlns:a16="http://schemas.microsoft.com/office/drawing/2014/main" id="{948B4028-B0B5-5E4E-8E45-124BC410DECD}"/>
              </a:ext>
            </a:extLst>
          </p:cNvPr>
          <p:cNvSpPr txBox="1">
            <a:spLocks/>
          </p:cNvSpPr>
          <p:nvPr/>
        </p:nvSpPr>
        <p:spPr bwMode="gray">
          <a:xfrm>
            <a:off x="5520581" y="2417745"/>
            <a:ext cx="4896087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400"/>
              </a:spcAft>
              <a:buClr>
                <a:srgbClr val="C80F0F"/>
              </a:buClr>
              <a:buFont typeface="+mj-lt"/>
              <a:buAutoNum type="arabicPeriod"/>
            </a:pPr>
            <a:endParaRPr lang="en-GB" sz="16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906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8" y="2627290"/>
            <a:ext cx="9672976" cy="1152548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Clr>
                <a:srgbClr val="C00000"/>
              </a:buClr>
              <a:buNone/>
            </a:pP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20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Quizz 4</a:t>
            </a: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4" descr="The virus spreads mainly from person to person ">
            <a:extLst>
              <a:ext uri="{FF2B5EF4-FFF2-40B4-BE49-F238E27FC236}">
                <a16:creationId xmlns:a16="http://schemas.microsoft.com/office/drawing/2014/main" id="{6ED36CA9-9497-F149-BBE4-A09604FB3340}"/>
              </a:ext>
            </a:extLst>
          </p:cNvPr>
          <p:cNvSpPr txBox="1">
            <a:spLocks/>
          </p:cNvSpPr>
          <p:nvPr/>
        </p:nvSpPr>
        <p:spPr bwMode="gray">
          <a:xfrm>
            <a:off x="449817" y="3701513"/>
            <a:ext cx="2786543" cy="776086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Quarantine</a:t>
            </a:r>
            <a:endParaRPr lang="de-DE" sz="3200" b="1">
              <a:solidFill>
                <a:srgbClr val="C80F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platzhalter 14" descr="The virus spreads mainly from person to person ">
            <a:extLst>
              <a:ext uri="{FF2B5EF4-FFF2-40B4-BE49-F238E27FC236}">
                <a16:creationId xmlns:a16="http://schemas.microsoft.com/office/drawing/2014/main" id="{5258B032-0A79-C546-BCE6-10DADF57E3B1}"/>
              </a:ext>
            </a:extLst>
          </p:cNvPr>
          <p:cNvSpPr txBox="1">
            <a:spLocks/>
          </p:cNvSpPr>
          <p:nvPr/>
        </p:nvSpPr>
        <p:spPr bwMode="gray">
          <a:xfrm>
            <a:off x="449817" y="4591916"/>
            <a:ext cx="2971477" cy="983001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Separating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themselves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exposed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COVID-19. </a:t>
            </a:r>
          </a:p>
        </p:txBody>
      </p:sp>
      <p:sp>
        <p:nvSpPr>
          <p:cNvPr id="13" name="Textplatzhalter 14" descr="The virus spreads mainly from person to person ">
            <a:extLst>
              <a:ext uri="{FF2B5EF4-FFF2-40B4-BE49-F238E27FC236}">
                <a16:creationId xmlns:a16="http://schemas.microsoft.com/office/drawing/2014/main" id="{34007539-C453-A94B-9056-D65875745C77}"/>
              </a:ext>
            </a:extLst>
          </p:cNvPr>
          <p:cNvSpPr txBox="1">
            <a:spLocks/>
          </p:cNvSpPr>
          <p:nvPr/>
        </p:nvSpPr>
        <p:spPr bwMode="gray">
          <a:xfrm>
            <a:off x="3849892" y="3701513"/>
            <a:ext cx="2786543" cy="776086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</a:p>
        </p:txBody>
      </p:sp>
      <p:sp>
        <p:nvSpPr>
          <p:cNvPr id="18" name="Textplatzhalter 14" descr="The virus spreads mainly from person to person ">
            <a:extLst>
              <a:ext uri="{FF2B5EF4-FFF2-40B4-BE49-F238E27FC236}">
                <a16:creationId xmlns:a16="http://schemas.microsoft.com/office/drawing/2014/main" id="{A3F93C0F-962E-C14C-A2F8-3A84CF51CB06}"/>
              </a:ext>
            </a:extLst>
          </p:cNvPr>
          <p:cNvSpPr txBox="1">
            <a:spLocks/>
          </p:cNvSpPr>
          <p:nvPr/>
        </p:nvSpPr>
        <p:spPr bwMode="gray">
          <a:xfrm>
            <a:off x="3849892" y="4591916"/>
            <a:ext cx="2895251" cy="983001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Separating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COVID-19.</a:t>
            </a:r>
          </a:p>
        </p:txBody>
      </p:sp>
      <p:sp>
        <p:nvSpPr>
          <p:cNvPr id="21" name="Textplatzhalter 14" descr="The virus spreads mainly from person to person ">
            <a:extLst>
              <a:ext uri="{FF2B5EF4-FFF2-40B4-BE49-F238E27FC236}">
                <a16:creationId xmlns:a16="http://schemas.microsoft.com/office/drawing/2014/main" id="{FE5938C2-2773-034C-8D2A-378D737C79AB}"/>
              </a:ext>
            </a:extLst>
          </p:cNvPr>
          <p:cNvSpPr txBox="1">
            <a:spLocks/>
          </p:cNvSpPr>
          <p:nvPr/>
        </p:nvSpPr>
        <p:spPr bwMode="gray">
          <a:xfrm>
            <a:off x="7025279" y="3701513"/>
            <a:ext cx="2786543" cy="776086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Distancing</a:t>
            </a:r>
            <a:endParaRPr lang="de-DE" sz="3200" b="1">
              <a:solidFill>
                <a:srgbClr val="C80F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platzhalter 14" descr="The virus spreads mainly from person to person ">
            <a:extLst>
              <a:ext uri="{FF2B5EF4-FFF2-40B4-BE49-F238E27FC236}">
                <a16:creationId xmlns:a16="http://schemas.microsoft.com/office/drawing/2014/main" id="{35EBA9FE-073A-D84F-8D9A-F678C98C2CB7}"/>
              </a:ext>
            </a:extLst>
          </p:cNvPr>
          <p:cNvSpPr txBox="1">
            <a:spLocks/>
          </p:cNvSpPr>
          <p:nvPr/>
        </p:nvSpPr>
        <p:spPr bwMode="gray">
          <a:xfrm>
            <a:off x="7025279" y="4591916"/>
            <a:ext cx="3097515" cy="983001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COVID-19. 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5DB6042-CD82-CA49-9746-3F62522B405E}"/>
              </a:ext>
            </a:extLst>
          </p:cNvPr>
          <p:cNvGrpSpPr/>
          <p:nvPr/>
        </p:nvGrpSpPr>
        <p:grpSpPr>
          <a:xfrm rot="1365104">
            <a:off x="7760036" y="-512945"/>
            <a:ext cx="2386013" cy="2578534"/>
            <a:chOff x="5857912" y="824680"/>
            <a:chExt cx="3446433" cy="3724517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0A51A315-9B8C-C24F-B97E-1A2994C6C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57912" y="1702134"/>
              <a:ext cx="1751023" cy="1751023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BCB27F60-294C-CC4A-843F-0816EDC24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2578" y="824680"/>
              <a:ext cx="877454" cy="877454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52869E16-3A8A-2A45-9B27-487FACC21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67274" y="1812126"/>
              <a:ext cx="2737071" cy="2737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8972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120D05C9-E005-0A4B-8C28-60F4E2C7A1BC}"/>
              </a:ext>
            </a:extLst>
          </p:cNvPr>
          <p:cNvSpPr/>
          <p:nvPr/>
        </p:nvSpPr>
        <p:spPr>
          <a:xfrm>
            <a:off x="123136" y="123827"/>
            <a:ext cx="10428086" cy="7291581"/>
          </a:xfrm>
          <a:prstGeom prst="rect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Ein Bild, das Kette enthält.&#10;&#10;Automatisch generierte Beschreibung">
            <a:extLst>
              <a:ext uri="{FF2B5EF4-FFF2-40B4-BE49-F238E27FC236}">
                <a16:creationId xmlns:a16="http://schemas.microsoft.com/office/drawing/2014/main" id="{ECBF4B9F-B27B-1248-9A4A-9A20B14AF8EA}"/>
              </a:ext>
            </a:extLst>
          </p:cNvPr>
          <p:cNvPicPr>
            <a:picLocks/>
          </p:cNvPicPr>
          <p:nvPr/>
        </p:nvPicPr>
        <p:blipFill rotWithShape="1">
          <a:blip r:embed="rId2">
            <a:alphaModFix amt="10000"/>
          </a:blip>
          <a:srcRect l="1095" t="319" r="4904" b="315"/>
          <a:stretch/>
        </p:blipFill>
        <p:spPr bwMode="gray">
          <a:xfrm>
            <a:off x="121696" y="121135"/>
            <a:ext cx="10446982" cy="7291580"/>
          </a:xfrm>
          <a:prstGeom prst="rect">
            <a:avLst/>
          </a:prstGeom>
        </p:spPr>
      </p:pic>
      <p:sp>
        <p:nvSpPr>
          <p:cNvPr id="24" name="Bar">
            <a:extLst>
              <a:ext uri="{FF2B5EF4-FFF2-40B4-BE49-F238E27FC236}">
                <a16:creationId xmlns:a16="http://schemas.microsoft.com/office/drawing/2014/main" id="{BBA46369-7FB5-B84C-9A1D-80B4195A18BB}"/>
              </a:ext>
            </a:extLst>
          </p:cNvPr>
          <p:cNvSpPr/>
          <p:nvPr/>
        </p:nvSpPr>
        <p:spPr bwMode="gray">
          <a:xfrm>
            <a:off x="6274038" y="5157072"/>
            <a:ext cx="4277184" cy="2612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584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5" name="Titel 13">
            <a:extLst>
              <a:ext uri="{FF2B5EF4-FFF2-40B4-BE49-F238E27FC236}">
                <a16:creationId xmlns:a16="http://schemas.microsoft.com/office/drawing/2014/main" id="{658800BE-D92B-1049-820E-B345EE9B213C}"/>
              </a:ext>
            </a:extLst>
          </p:cNvPr>
          <p:cNvSpPr txBox="1">
            <a:spLocks/>
          </p:cNvSpPr>
          <p:nvPr/>
        </p:nvSpPr>
        <p:spPr bwMode="gray">
          <a:xfrm>
            <a:off x="449817" y="3218587"/>
            <a:ext cx="9531310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8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endParaRPr lang="de-DE" sz="8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8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</a:t>
            </a:r>
            <a:endParaRPr lang="de-DE" sz="8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sick</a:t>
            </a:r>
            <a:endParaRPr lang="en-GB" sz="8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line">
            <a:extLst>
              <a:ext uri="{FF2B5EF4-FFF2-40B4-BE49-F238E27FC236}">
                <a16:creationId xmlns:a16="http://schemas.microsoft.com/office/drawing/2014/main" id="{9CC724D8-B171-F043-A59A-326DA72DC675}"/>
              </a:ext>
            </a:extLst>
          </p:cNvPr>
          <p:cNvSpPr txBox="1">
            <a:spLocks/>
          </p:cNvSpPr>
          <p:nvPr/>
        </p:nvSpPr>
        <p:spPr bwMode="gray">
          <a:xfrm>
            <a:off x="556826" y="5903952"/>
            <a:ext cx="7970837" cy="1025858"/>
          </a:xfrm>
          <a:prstGeom prst="rect">
            <a:avLst/>
          </a:prstGeom>
        </p:spPr>
        <p:txBody>
          <a:bodyPr vert="horz" lIns="0" tIns="45720" rIns="91440" bIns="45720" rtlCol="0" anchor="ctr">
            <a:sp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14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8" y="2417745"/>
            <a:ext cx="4896087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masks</a:t>
            </a:r>
            <a:endParaRPr lang="de-DE" sz="16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properly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completely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properly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putting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off.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re-usable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detergent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60°C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re-use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single-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damp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22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sick</a:t>
            </a: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56841FE3-2592-4B48-BF34-2664E7DA2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961" y="4847386"/>
            <a:ext cx="1689100" cy="1778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3786384-AD5F-0645-90B5-0C2223FAB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6587" y="1823288"/>
            <a:ext cx="3793731" cy="379373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08842F0-9400-714F-84BA-DBA4B6628F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4781" y="204248"/>
            <a:ext cx="1687433" cy="182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19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8" y="2417745"/>
            <a:ext cx="4896087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endParaRPr lang="de-DE" sz="16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crowded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bike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touching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handrails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handholds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etc.) and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wear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commuting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throughout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frequently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thoroughly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23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sick</a:t>
            </a: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1719154B-C7ED-D240-B124-02327D48D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556" y="4728995"/>
            <a:ext cx="1687433" cy="182699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966FCED-4F53-C34C-8C06-2BA7D8B3D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7002" y="1753945"/>
            <a:ext cx="3795427" cy="380696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7ADFA3D-BB39-F341-AE71-851BFA30E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3506" y="312138"/>
            <a:ext cx="1717408" cy="170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67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8" y="2417745"/>
            <a:ext cx="4896087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endParaRPr lang="de-DE" sz="16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possible,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stairs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elevators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staircase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railings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etc.). 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handkerchief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elbow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touching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mouth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Regularly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disinfect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frequently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24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sick</a:t>
            </a: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11A1FF77-3FA6-CF49-BE50-5D4AE6A84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326" y="4871095"/>
            <a:ext cx="1684895" cy="168489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0A60A6E-54EB-A04A-9621-5C03BEDC9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0304" y="347965"/>
            <a:ext cx="1708824" cy="1698697"/>
          </a:xfrm>
          <a:prstGeom prst="rect">
            <a:avLst/>
          </a:prstGeom>
        </p:spPr>
      </p:pic>
      <p:pic>
        <p:nvPicPr>
          <p:cNvPr id="18" name="Grafik 17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B3DBC596-B557-354C-AAA7-AA4BCF76E6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8509" y="1762024"/>
            <a:ext cx="3774070" cy="377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8" y="2417745"/>
            <a:ext cx="4896087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endParaRPr lang="de-DE" sz="16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no-contact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colleagues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(e.g.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elbow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bumps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meal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gatherings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bring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box.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flexible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25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sick</a:t>
            </a: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A28018F7-BF0F-BC4F-B4B1-317A1AAE4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9264" y="1762025"/>
            <a:ext cx="3759579" cy="377983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8F47309-D368-8947-9E4E-2A12CA79C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092" y="4863392"/>
            <a:ext cx="1698697" cy="169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58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8" y="2417745"/>
            <a:ext cx="4896087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Meetings at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endParaRPr lang="de-DE" sz="16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face-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-face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co-workers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least 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possible,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large-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distance-based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(e.g.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Ventilate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regularly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at least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26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sick</a:t>
            </a: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307F75DC-283E-6346-B108-EBD2BDEA6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269" y="347965"/>
            <a:ext cx="1698689" cy="169868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581B477-5F07-6943-8A83-069B23CBB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4602" y="1720452"/>
            <a:ext cx="3871323" cy="3871323"/>
          </a:xfrm>
          <a:prstGeom prst="rect">
            <a:avLst/>
          </a:prstGeom>
        </p:spPr>
      </p:pic>
      <p:pic>
        <p:nvPicPr>
          <p:cNvPr id="18" name="Grafik 17" descr="Ein Bild, das Objekt, Uhr, Fenster enthält.&#10;&#10;Automatisch generierte Beschreibung">
            <a:extLst>
              <a:ext uri="{FF2B5EF4-FFF2-40B4-BE49-F238E27FC236}">
                <a16:creationId xmlns:a16="http://schemas.microsoft.com/office/drawing/2014/main" id="{36F9D307-6E63-C742-A732-5FA0C748D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8683" y="4861239"/>
            <a:ext cx="1701214" cy="169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16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8" y="2417745"/>
            <a:ext cx="4896087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importantly</a:t>
            </a:r>
            <a:endParaRPr lang="de-DE" sz="16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do not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unwell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mild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COVID-19 (mild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37.3°C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symptioms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hotline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follow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endParaRPr lang="de-DE" sz="160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27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unwell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3F45F790-2A8C-B749-A023-C8CC1C714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3788">
            <a:off x="7168070" y="1978844"/>
            <a:ext cx="482600" cy="18288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E7933D8-2CE1-0F45-9D33-A57FA55B9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19077">
            <a:off x="5692497" y="3049406"/>
            <a:ext cx="4951704" cy="246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84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120D05C9-E005-0A4B-8C28-60F4E2C7A1BC}"/>
              </a:ext>
            </a:extLst>
          </p:cNvPr>
          <p:cNvSpPr/>
          <p:nvPr/>
        </p:nvSpPr>
        <p:spPr>
          <a:xfrm>
            <a:off x="123136" y="123827"/>
            <a:ext cx="10428086" cy="7291581"/>
          </a:xfrm>
          <a:prstGeom prst="rect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Ein Bild, das Kette enthält.&#10;&#10;Automatisch generierte Beschreibung">
            <a:extLst>
              <a:ext uri="{FF2B5EF4-FFF2-40B4-BE49-F238E27FC236}">
                <a16:creationId xmlns:a16="http://schemas.microsoft.com/office/drawing/2014/main" id="{ECBF4B9F-B27B-1248-9A4A-9A20B14AF8EA}"/>
              </a:ext>
            </a:extLst>
          </p:cNvPr>
          <p:cNvPicPr>
            <a:picLocks/>
          </p:cNvPicPr>
          <p:nvPr/>
        </p:nvPicPr>
        <p:blipFill rotWithShape="1">
          <a:blip r:embed="rId2">
            <a:alphaModFix amt="10000"/>
          </a:blip>
          <a:srcRect l="1095" t="319" r="4904" b="315"/>
          <a:stretch/>
        </p:blipFill>
        <p:spPr bwMode="gray">
          <a:xfrm>
            <a:off x="121696" y="121135"/>
            <a:ext cx="10446982" cy="7291580"/>
          </a:xfrm>
          <a:prstGeom prst="rect">
            <a:avLst/>
          </a:prstGeom>
        </p:spPr>
      </p:pic>
      <p:sp>
        <p:nvSpPr>
          <p:cNvPr id="24" name="Bar">
            <a:extLst>
              <a:ext uri="{FF2B5EF4-FFF2-40B4-BE49-F238E27FC236}">
                <a16:creationId xmlns:a16="http://schemas.microsoft.com/office/drawing/2014/main" id="{BBA46369-7FB5-B84C-9A1D-80B4195A18BB}"/>
              </a:ext>
            </a:extLst>
          </p:cNvPr>
          <p:cNvSpPr/>
          <p:nvPr/>
        </p:nvSpPr>
        <p:spPr bwMode="gray">
          <a:xfrm>
            <a:off x="6274038" y="5157072"/>
            <a:ext cx="4277184" cy="2612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584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5" name="Titel 13">
            <a:extLst>
              <a:ext uri="{FF2B5EF4-FFF2-40B4-BE49-F238E27FC236}">
                <a16:creationId xmlns:a16="http://schemas.microsoft.com/office/drawing/2014/main" id="{658800BE-D92B-1049-820E-B345EE9B213C}"/>
              </a:ext>
            </a:extLst>
          </p:cNvPr>
          <p:cNvSpPr txBox="1">
            <a:spLocks/>
          </p:cNvSpPr>
          <p:nvPr/>
        </p:nvSpPr>
        <p:spPr bwMode="gray">
          <a:xfrm>
            <a:off x="449817" y="3218587"/>
            <a:ext cx="9531310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8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</a:t>
            </a:r>
            <a:r>
              <a:rPr lang="de-DE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de-DE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</a:t>
            </a:r>
            <a:r>
              <a:rPr lang="de-DE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</a:t>
            </a:r>
            <a:endParaRPr lang="en-GB" sz="8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line">
            <a:extLst>
              <a:ext uri="{FF2B5EF4-FFF2-40B4-BE49-F238E27FC236}">
                <a16:creationId xmlns:a16="http://schemas.microsoft.com/office/drawing/2014/main" id="{9CC724D8-B171-F043-A59A-326DA72DC675}"/>
              </a:ext>
            </a:extLst>
          </p:cNvPr>
          <p:cNvSpPr txBox="1">
            <a:spLocks/>
          </p:cNvSpPr>
          <p:nvPr/>
        </p:nvSpPr>
        <p:spPr bwMode="gray">
          <a:xfrm>
            <a:off x="556826" y="5696203"/>
            <a:ext cx="7970837" cy="1441357"/>
          </a:xfrm>
          <a:prstGeom prst="rect">
            <a:avLst/>
          </a:prstGeom>
        </p:spPr>
        <p:txBody>
          <a:bodyPr vert="horz" lIns="0" tIns="45720" rIns="91440" bIns="45720" rtlCol="0" anchor="ctr">
            <a:sp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455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17745"/>
            <a:ext cx="4770768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entrance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infrared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thermometer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thermal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scanning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37.3°C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29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3B4885A1-8191-644A-8566-C06681B7A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562" y="1254420"/>
            <a:ext cx="5684080" cy="480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120D05C9-E005-0A4B-8C28-60F4E2C7A1BC}"/>
              </a:ext>
            </a:extLst>
          </p:cNvPr>
          <p:cNvSpPr/>
          <p:nvPr/>
        </p:nvSpPr>
        <p:spPr>
          <a:xfrm>
            <a:off x="123136" y="123827"/>
            <a:ext cx="10428086" cy="7291581"/>
          </a:xfrm>
          <a:prstGeom prst="rect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Ein Bild, das Kette enthält.&#10;&#10;Automatisch generierte Beschreibung">
            <a:extLst>
              <a:ext uri="{FF2B5EF4-FFF2-40B4-BE49-F238E27FC236}">
                <a16:creationId xmlns:a16="http://schemas.microsoft.com/office/drawing/2014/main" id="{33A692E6-5EBB-E84B-9E94-80CE994CA955}"/>
              </a:ext>
            </a:extLst>
          </p:cNvPr>
          <p:cNvPicPr>
            <a:picLocks/>
          </p:cNvPicPr>
          <p:nvPr/>
        </p:nvPicPr>
        <p:blipFill rotWithShape="1">
          <a:blip r:embed="rId2">
            <a:alphaModFix amt="10000"/>
          </a:blip>
          <a:srcRect l="1095" t="319" r="4904" b="315"/>
          <a:stretch/>
        </p:blipFill>
        <p:spPr bwMode="gray">
          <a:xfrm>
            <a:off x="121696" y="121135"/>
            <a:ext cx="10446982" cy="7291580"/>
          </a:xfrm>
          <a:prstGeom prst="rect">
            <a:avLst/>
          </a:prstGeom>
        </p:spPr>
      </p:pic>
      <p:sp>
        <p:nvSpPr>
          <p:cNvPr id="24" name="Bar">
            <a:extLst>
              <a:ext uri="{FF2B5EF4-FFF2-40B4-BE49-F238E27FC236}">
                <a16:creationId xmlns:a16="http://schemas.microsoft.com/office/drawing/2014/main" id="{BBA46369-7FB5-B84C-9A1D-80B4195A18BB}"/>
              </a:ext>
            </a:extLst>
          </p:cNvPr>
          <p:cNvSpPr/>
          <p:nvPr/>
        </p:nvSpPr>
        <p:spPr bwMode="gray">
          <a:xfrm>
            <a:off x="6274038" y="5157072"/>
            <a:ext cx="4277184" cy="2612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584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5" name="Titel 13">
            <a:extLst>
              <a:ext uri="{FF2B5EF4-FFF2-40B4-BE49-F238E27FC236}">
                <a16:creationId xmlns:a16="http://schemas.microsoft.com/office/drawing/2014/main" id="{658800BE-D92B-1049-820E-B345EE9B213C}"/>
              </a:ext>
            </a:extLst>
          </p:cNvPr>
          <p:cNvSpPr txBox="1">
            <a:spLocks/>
          </p:cNvSpPr>
          <p:nvPr/>
        </p:nvSpPr>
        <p:spPr bwMode="gray">
          <a:xfrm>
            <a:off x="449817" y="3218587"/>
            <a:ext cx="9531310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COVID-19:</a:t>
            </a:r>
          </a:p>
          <a:p>
            <a:pPr algn="l"/>
            <a:r>
              <a:rPr lang="de-DE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Facts, </a:t>
            </a:r>
            <a:r>
              <a:rPr lang="de-DE" sz="8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myths</a:t>
            </a:r>
            <a:r>
              <a:rPr lang="de-DE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proper </a:t>
            </a:r>
            <a:r>
              <a:rPr lang="de-DE" sz="8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endParaRPr lang="en-GB" sz="8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line">
            <a:extLst>
              <a:ext uri="{FF2B5EF4-FFF2-40B4-BE49-F238E27FC236}">
                <a16:creationId xmlns:a16="http://schemas.microsoft.com/office/drawing/2014/main" id="{137114CF-9152-384E-8DAD-5DEA8261122F}"/>
              </a:ext>
            </a:extLst>
          </p:cNvPr>
          <p:cNvSpPr txBox="1">
            <a:spLocks/>
          </p:cNvSpPr>
          <p:nvPr/>
        </p:nvSpPr>
        <p:spPr bwMode="gray">
          <a:xfrm>
            <a:off x="556826" y="5651598"/>
            <a:ext cx="7970837" cy="871970"/>
          </a:xfrm>
          <a:prstGeom prst="rect">
            <a:avLst/>
          </a:prstGeom>
        </p:spPr>
        <p:txBody>
          <a:bodyPr vert="horz" lIns="0" tIns="45720" rIns="91440" bIns="45720" rtlCol="0" anchor="ctr">
            <a:sp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routes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E90AB06-ED85-234B-B652-201C7BE9723F}"/>
              </a:ext>
            </a:extLst>
          </p:cNvPr>
          <p:cNvSpPr txBox="1"/>
          <p:nvPr/>
        </p:nvSpPr>
        <p:spPr>
          <a:xfrm>
            <a:off x="-2133600" y="73369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59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8" y="2478430"/>
            <a:ext cx="9672976" cy="1152548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calibrate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infrared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thermometers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30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Quizz 5</a:t>
            </a: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4" descr="The virus spreads mainly from person to person ">
            <a:extLst>
              <a:ext uri="{FF2B5EF4-FFF2-40B4-BE49-F238E27FC236}">
                <a16:creationId xmlns:a16="http://schemas.microsoft.com/office/drawing/2014/main" id="{6ED36CA9-9497-F149-BBE4-A09604FB3340}"/>
              </a:ext>
            </a:extLst>
          </p:cNvPr>
          <p:cNvSpPr txBox="1">
            <a:spLocks/>
          </p:cNvSpPr>
          <p:nvPr/>
        </p:nvSpPr>
        <p:spPr bwMode="gray">
          <a:xfrm>
            <a:off x="1144706" y="3693172"/>
            <a:ext cx="3746582" cy="2373348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de-DE" sz="32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</a:t>
            </a:r>
            <a:r>
              <a:rPr lang="en-GB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’t</a:t>
            </a:r>
            <a:r>
              <a:rPr lang="de-DE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endParaRPr lang="de-DE" sz="32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EA88935-682F-754C-AA97-11BADF6287C9}"/>
              </a:ext>
            </a:extLst>
          </p:cNvPr>
          <p:cNvSpPr/>
          <p:nvPr/>
        </p:nvSpPr>
        <p:spPr>
          <a:xfrm>
            <a:off x="559396" y="3988419"/>
            <a:ext cx="283157" cy="28315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B4AC29-80A8-FB40-8F9A-4335A5A36957}"/>
              </a:ext>
            </a:extLst>
          </p:cNvPr>
          <p:cNvSpPr/>
          <p:nvPr/>
        </p:nvSpPr>
        <p:spPr>
          <a:xfrm>
            <a:off x="559396" y="4863630"/>
            <a:ext cx="283157" cy="28315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83EE64-9388-6747-9ED8-D3462578370C}"/>
              </a:ext>
            </a:extLst>
          </p:cNvPr>
          <p:cNvSpPr/>
          <p:nvPr/>
        </p:nvSpPr>
        <p:spPr>
          <a:xfrm>
            <a:off x="559396" y="5751905"/>
            <a:ext cx="283157" cy="28315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F75B839-6CE6-B64C-8C35-60B2FA496425}"/>
              </a:ext>
            </a:extLst>
          </p:cNvPr>
          <p:cNvGrpSpPr/>
          <p:nvPr/>
        </p:nvGrpSpPr>
        <p:grpSpPr>
          <a:xfrm rot="1365104">
            <a:off x="7760036" y="-512945"/>
            <a:ext cx="2386013" cy="2578534"/>
            <a:chOff x="5857912" y="824680"/>
            <a:chExt cx="3446433" cy="3724517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0B6012A0-44E3-194C-97E8-A485DEDDB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57912" y="1702134"/>
              <a:ext cx="1751023" cy="1751023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0F199D19-0208-0245-80F5-54B3E69D4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2578" y="824680"/>
              <a:ext cx="877454" cy="877454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B38C7B0C-D119-EF47-A7FE-AFDD62536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67274" y="1812126"/>
              <a:ext cx="2737071" cy="2737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6287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31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Quizz 5</a:t>
            </a: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4" descr="The virus spreads mainly from person to person ">
            <a:extLst>
              <a:ext uri="{FF2B5EF4-FFF2-40B4-BE49-F238E27FC236}">
                <a16:creationId xmlns:a16="http://schemas.microsoft.com/office/drawing/2014/main" id="{ADF7E1AE-9B66-444F-894B-751D7906F6CB}"/>
              </a:ext>
            </a:extLst>
          </p:cNvPr>
          <p:cNvSpPr txBox="1">
            <a:spLocks/>
          </p:cNvSpPr>
          <p:nvPr/>
        </p:nvSpPr>
        <p:spPr bwMode="gray">
          <a:xfrm>
            <a:off x="4722014" y="3876382"/>
            <a:ext cx="4298696" cy="2896558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infrared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thermometers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calibrated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functionality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Bureaus of Standard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endParaRPr lang="de-DE" sz="160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C9A9C50-A2B5-204E-B253-C46DAEB8E287}"/>
              </a:ext>
            </a:extLst>
          </p:cNvPr>
          <p:cNvSpPr/>
          <p:nvPr/>
        </p:nvSpPr>
        <p:spPr>
          <a:xfrm>
            <a:off x="559396" y="4863630"/>
            <a:ext cx="283157" cy="28315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FC64B6-76C8-E845-A114-926BE2AB6701}"/>
              </a:ext>
            </a:extLst>
          </p:cNvPr>
          <p:cNvSpPr/>
          <p:nvPr/>
        </p:nvSpPr>
        <p:spPr>
          <a:xfrm>
            <a:off x="559396" y="5751905"/>
            <a:ext cx="283157" cy="28315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platzhalter 14" descr="The virus spreads mainly from person to person ">
            <a:extLst>
              <a:ext uri="{FF2B5EF4-FFF2-40B4-BE49-F238E27FC236}">
                <a16:creationId xmlns:a16="http://schemas.microsoft.com/office/drawing/2014/main" id="{ECF33EB2-D56F-B944-BF64-63CDEB53FF56}"/>
              </a:ext>
            </a:extLst>
          </p:cNvPr>
          <p:cNvSpPr txBox="1">
            <a:spLocks/>
          </p:cNvSpPr>
          <p:nvPr/>
        </p:nvSpPr>
        <p:spPr bwMode="gray">
          <a:xfrm>
            <a:off x="1144706" y="3693172"/>
            <a:ext cx="3746582" cy="2373348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de-DE" sz="32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</a:t>
            </a:r>
            <a:r>
              <a:rPr lang="en-GB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’t</a:t>
            </a:r>
            <a:r>
              <a:rPr lang="de-DE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endParaRPr lang="de-DE" sz="32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E603932-FA1F-2F46-82AC-A624241AE9DD}"/>
              </a:ext>
            </a:extLst>
          </p:cNvPr>
          <p:cNvSpPr/>
          <p:nvPr/>
        </p:nvSpPr>
        <p:spPr>
          <a:xfrm>
            <a:off x="559396" y="3988419"/>
            <a:ext cx="283157" cy="283157"/>
          </a:xfrm>
          <a:prstGeom prst="ellipse">
            <a:avLst/>
          </a:prstGeom>
          <a:solidFill>
            <a:srgbClr val="C80F0F"/>
          </a:solidFill>
          <a:ln w="50800">
            <a:solidFill>
              <a:srgbClr val="C8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14" descr="The virus spreads mainly from person to person ">
            <a:extLst>
              <a:ext uri="{FF2B5EF4-FFF2-40B4-BE49-F238E27FC236}">
                <a16:creationId xmlns:a16="http://schemas.microsoft.com/office/drawing/2014/main" id="{1807A45C-D643-6D46-9392-050C8E853D02}"/>
              </a:ext>
            </a:extLst>
          </p:cNvPr>
          <p:cNvSpPr txBox="1">
            <a:spLocks/>
          </p:cNvSpPr>
          <p:nvPr/>
        </p:nvSpPr>
        <p:spPr bwMode="gray">
          <a:xfrm>
            <a:off x="449818" y="2478430"/>
            <a:ext cx="9672976" cy="1152548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calibrate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infrared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thermometers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44AA477-8328-9343-AE95-F00AF9F300B8}"/>
              </a:ext>
            </a:extLst>
          </p:cNvPr>
          <p:cNvGrpSpPr/>
          <p:nvPr/>
        </p:nvGrpSpPr>
        <p:grpSpPr>
          <a:xfrm rot="1365104">
            <a:off x="7760036" y="-512945"/>
            <a:ext cx="2386013" cy="2578534"/>
            <a:chOff x="5857912" y="824680"/>
            <a:chExt cx="3446433" cy="3724517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46A2E49C-650E-1543-8941-F8F699B56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57912" y="1702134"/>
              <a:ext cx="1751023" cy="1751023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FA6FF091-9DAD-B84A-88D4-3C1A346B6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2578" y="824680"/>
              <a:ext cx="877454" cy="877454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F4CAB9B8-B585-8D45-AF25-FB88114BB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67274" y="1812126"/>
              <a:ext cx="2737071" cy="2737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8786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17745"/>
            <a:ext cx="4770768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entrance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everybody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soap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visitors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absolutely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Visitors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32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844A52A1-8FFD-724F-A7AE-8EE48D7C4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914" y="946496"/>
            <a:ext cx="2146868" cy="232442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4FA78B8-EEC0-E34A-838E-6C96759E5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793" y="3041444"/>
            <a:ext cx="3764379" cy="31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07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17745"/>
            <a:ext cx="4770768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sanitisers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stations</a:t>
            </a:r>
            <a:endParaRPr lang="de-DE" sz="16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sanitiser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entrance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prominent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sanitiser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dispensers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regularly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refilled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throughout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adequate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taps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soap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frequent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33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7F120395-D653-834B-B8B7-9E2CAE76C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940" y="1379598"/>
            <a:ext cx="3234921" cy="323492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78CE0E8-9383-0C42-8227-4A101BD60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9420" y="4206490"/>
            <a:ext cx="2093077" cy="20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73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17745"/>
            <a:ext cx="4770768" cy="45154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Introduce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flexible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working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hours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or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shifts</a:t>
            </a:r>
            <a:endParaRPr lang="de-DE" sz="1600" b="1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170815" indent="-170815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Evaluate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whether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possible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introduce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flexible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working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hours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or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shifts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reduce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number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of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employees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who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in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building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at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same time.</a:t>
            </a:r>
          </a:p>
          <a:p>
            <a:pPr marL="170815" indent="-170815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If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people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work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together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(in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same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team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same shift)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contact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unavoidable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define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fixed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teams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and shift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groups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wherever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possible. This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way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you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reduce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contact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between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different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groups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 </a:t>
            </a: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15" indent="-170815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15" indent="-170815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15" indent="-170815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15" indent="-170815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15" indent="-170815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15" indent="-170815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15" indent="-170815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15" indent="-170815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15" indent="-170815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15" indent="-170815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34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 descr="Ein Bild, das Objekt, Uhr, Foto, lesend enthält.&#10;&#10;Automatisch generierte Beschreibung">
            <a:extLst>
              <a:ext uri="{FF2B5EF4-FFF2-40B4-BE49-F238E27FC236}">
                <a16:creationId xmlns:a16="http://schemas.microsoft.com/office/drawing/2014/main" id="{10CC50FE-64EB-AA49-A10D-2704226C8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427" y="1916360"/>
            <a:ext cx="3658069" cy="356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35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17745"/>
            <a:ext cx="4770768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flexible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meal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spaced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seating</a:t>
            </a:r>
            <a:endParaRPr lang="de-DE" sz="16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meal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crowds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break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Rearrange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spaced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seating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35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C1F8E242-FD6B-FD46-9E0B-9695B6F6F6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976" t="-2751" r="-1727" b="-2134"/>
          <a:stretch/>
        </p:blipFill>
        <p:spPr>
          <a:xfrm>
            <a:off x="6104238" y="1736124"/>
            <a:ext cx="3793523" cy="383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14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17745"/>
            <a:ext cx="4770768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congestions</a:t>
            </a:r>
            <a:endParaRPr lang="de-DE" sz="16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congestion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markings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one-way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one-way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throughout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high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corridors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turnstiles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walkways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36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E083A74D-83FE-314E-9C1A-E36C207C7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524" y="1836745"/>
            <a:ext cx="3603857" cy="392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53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17745"/>
            <a:ext cx="4770768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Inbound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outbound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pick-up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-off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signage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markings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deliveries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larger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quantities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Whenever more than one person is required for loading and unloading, the same pair or group of people should be assigned if possible</a:t>
            </a: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37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CB04DF02-295D-A245-BE10-2FA0D2A6F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592" y="2792600"/>
            <a:ext cx="3539312" cy="367236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2444C45-5930-184B-AFAA-416F1A139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4044" y="1338854"/>
            <a:ext cx="17018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793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17745"/>
            <a:ext cx="4770768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workflow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company’s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set-ups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apart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least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possible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workstations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apart,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facing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away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rather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face-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-face. 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38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2DEA4521-5D3D-6544-92A5-0D0500422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068" y="1923252"/>
            <a:ext cx="3570390" cy="357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88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17745"/>
            <a:ext cx="4770768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spaced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seating</a:t>
            </a:r>
            <a:endParaRPr lang="de-DE" sz="16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possible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apart,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separate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receptions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 that must be performed by two people in close contact to each other, for example lifting, maintenance etc., should always be carried out by the same pairs.</a:t>
            </a: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39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910E3928-8F19-504F-AC18-409134BC0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068" y="1923252"/>
            <a:ext cx="3570390" cy="378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949B2ABE-7321-304F-A420-09C511F2CC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7912" y="1702134"/>
            <a:ext cx="1751023" cy="1751023"/>
          </a:xfrm>
          <a:prstGeom prst="rect">
            <a:avLst/>
          </a:prstGeom>
        </p:spPr>
      </p:pic>
      <p:sp>
        <p:nvSpPr>
          <p:cNvPr id="4" name="Textplatzhalter 14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8" y="2417745"/>
            <a:ext cx="4896087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on COVID-19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Hygiene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Hygiene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b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200"/>
              </a:lnSpc>
              <a:buClr>
                <a:srgbClr val="C00000"/>
              </a:buClr>
            </a:pPr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BCFABD0-6B29-364A-B6C2-9F6848F14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6353" y="780852"/>
            <a:ext cx="1636893" cy="163689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ECD1599-EE52-C146-BD0A-8CF01EE06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3852" y="4137248"/>
            <a:ext cx="1198143" cy="119814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5959322-7461-8D4E-AC46-591C9F08B2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2578" y="824680"/>
            <a:ext cx="877454" cy="87745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4A4764F-F825-7A40-A263-248DE081A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562" y="-439735"/>
            <a:ext cx="1264415" cy="1264415"/>
          </a:xfrm>
          <a:prstGeom prst="rect">
            <a:avLst/>
          </a:prstGeom>
        </p:spPr>
      </p:pic>
      <p:sp>
        <p:nvSpPr>
          <p:cNvPr id="13" name="Titel 13">
            <a:extLst>
              <a:ext uri="{FF2B5EF4-FFF2-40B4-BE49-F238E27FC236}">
                <a16:creationId xmlns:a16="http://schemas.microsoft.com/office/drawing/2014/main" id="{7BC7261E-AD70-C74B-91C0-231B81D7FE78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lang="en-GB" sz="4000" b="1">
              <a:solidFill>
                <a:srgbClr val="C80F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21929" y="2210514"/>
            <a:ext cx="4269965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EB24BD0F-F71C-7741-A17D-D4402E988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274" y="1812126"/>
            <a:ext cx="2737071" cy="2737071"/>
          </a:xfrm>
          <a:prstGeom prst="rect">
            <a:avLst/>
          </a:prstGeom>
        </p:spPr>
      </p:pic>
      <p:pic>
        <p:nvPicPr>
          <p:cNvPr id="16" name="Logo">
            <a:extLst>
              <a:ext uri="{FF2B5EF4-FFF2-40B4-BE49-F238E27FC236}">
                <a16:creationId xmlns:a16="http://schemas.microsoft.com/office/drawing/2014/main" id="{BB009396-636B-814B-B7E3-E872E01028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0097F68E-87CB-FE41-978D-89B2882041E9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12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17745"/>
            <a:ext cx="4770768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Ventilation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de-DE" sz="16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ventilation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properly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airflow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occupied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outdoor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so.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exhaust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restrooms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kitchens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40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 descr="Ein Bild, das Objekt, Uhr, Gebäude, sitzend enthält.&#10;&#10;Automatisch generierte Beschreibung">
            <a:extLst>
              <a:ext uri="{FF2B5EF4-FFF2-40B4-BE49-F238E27FC236}">
                <a16:creationId xmlns:a16="http://schemas.microsoft.com/office/drawing/2014/main" id="{D4CFD3CB-DC15-B14A-A856-B5A807FDD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942" y="4425817"/>
            <a:ext cx="1703805" cy="169868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348F047-F652-C642-A8D4-71D3EDD60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7431" y="1454131"/>
            <a:ext cx="3607628" cy="368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991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17745"/>
            <a:ext cx="4770768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Ventilation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de-DE" sz="16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ultraviolet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germicidal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irradiation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(UVGI) light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bulbs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ventilation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ventilation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night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weekends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ventilation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normal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41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07865193-59B4-974A-BE4D-291A11DB3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447" y="965524"/>
            <a:ext cx="3619203" cy="424508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58BB552-CC28-7B4C-8414-2A7CBEE48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7812" y="4591191"/>
            <a:ext cx="16891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297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17745"/>
            <a:ext cx="4770768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endParaRPr lang="de-DE" sz="16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protective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gloves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etc.) in different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large,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sufficiently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safely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break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42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84A2D06E-7057-8744-B8BA-204BB2B23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952" y="1661689"/>
            <a:ext cx="3843013" cy="373242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02402BE-2307-F047-AC3F-AB40AF2CE9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7640" y="4820523"/>
            <a:ext cx="16891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18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17745"/>
            <a:ext cx="4770768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tissues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wipes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emptied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contacting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in-house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protective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gloves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protective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goggles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flu-prevention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such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anti-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bacterial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soap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sanitiser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&gt;70%),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disinfectants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43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027BC64C-B794-2148-B3B2-F19E0D06A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692" y="128391"/>
            <a:ext cx="1684894" cy="16848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ABEA9AF-056C-7345-9AF8-3243C5635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152" y="909079"/>
            <a:ext cx="1684894" cy="168489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D68370E-9903-6042-9857-9FA185FA2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6143" y="5399438"/>
            <a:ext cx="1689100" cy="16891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EB24D70-D264-BC41-B6CB-E99A3858DC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8850" y="2785705"/>
            <a:ext cx="1689100" cy="19685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1F94093-A62F-4249-8A0F-FCDB97703F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9946" y="4657871"/>
            <a:ext cx="1689100" cy="16891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873F111-38F6-A24F-A14F-F72DBDF35B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8222" y="1895589"/>
            <a:ext cx="3379543" cy="33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506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17745"/>
            <a:ext cx="4770768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unwell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shortness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breath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Assure employees that staying at home in case they feel unwell can be claimed as sick leave.</a:t>
            </a: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44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6803994E-99F8-9242-A3E1-F34C9D932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099" y="4552593"/>
            <a:ext cx="1684895" cy="168489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E01A719-6A4D-0944-9F57-526AF47CF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549" y="1138126"/>
            <a:ext cx="4572997" cy="451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523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8" y="2478430"/>
            <a:ext cx="9672976" cy="1152548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COVID-19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trainings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45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Quizz 6</a:t>
            </a: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4" descr="The virus spreads mainly from person to person ">
            <a:extLst>
              <a:ext uri="{FF2B5EF4-FFF2-40B4-BE49-F238E27FC236}">
                <a16:creationId xmlns:a16="http://schemas.microsoft.com/office/drawing/2014/main" id="{6ED36CA9-9497-F149-BBE4-A09604FB3340}"/>
              </a:ext>
            </a:extLst>
          </p:cNvPr>
          <p:cNvSpPr txBox="1">
            <a:spLocks/>
          </p:cNvSpPr>
          <p:nvPr/>
        </p:nvSpPr>
        <p:spPr bwMode="gray">
          <a:xfrm>
            <a:off x="883459" y="4204184"/>
            <a:ext cx="8834181" cy="2692426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600"/>
              </a:lnSpc>
              <a:buClr>
                <a:srgbClr val="C00000"/>
              </a:buClr>
              <a:buNone/>
            </a:pP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hygiene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distancing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relevant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b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PPE.</a:t>
            </a:r>
            <a:b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authorities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international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EA88935-682F-754C-AA97-11BADF6287C9}"/>
              </a:ext>
            </a:extLst>
          </p:cNvPr>
          <p:cNvSpPr/>
          <p:nvPr/>
        </p:nvSpPr>
        <p:spPr>
          <a:xfrm>
            <a:off x="559397" y="4385459"/>
            <a:ext cx="198374" cy="198374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4A9190F-B5ED-4A4E-8F4A-3A6E33B558E3}"/>
              </a:ext>
            </a:extLst>
          </p:cNvPr>
          <p:cNvSpPr/>
          <p:nvPr/>
        </p:nvSpPr>
        <p:spPr>
          <a:xfrm>
            <a:off x="559397" y="4830751"/>
            <a:ext cx="198374" cy="198374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AF7370-A8D0-C944-BBD1-9E545710251E}"/>
              </a:ext>
            </a:extLst>
          </p:cNvPr>
          <p:cNvSpPr/>
          <p:nvPr/>
        </p:nvSpPr>
        <p:spPr>
          <a:xfrm>
            <a:off x="559397" y="5337305"/>
            <a:ext cx="198374" cy="198374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B54E699-5766-B846-8573-4B96F66E8684}"/>
              </a:ext>
            </a:extLst>
          </p:cNvPr>
          <p:cNvSpPr/>
          <p:nvPr/>
        </p:nvSpPr>
        <p:spPr>
          <a:xfrm>
            <a:off x="559397" y="5814202"/>
            <a:ext cx="198374" cy="198374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DD7551A-49BC-954B-BE39-2DD8E91A467B}"/>
              </a:ext>
            </a:extLst>
          </p:cNvPr>
          <p:cNvSpPr/>
          <p:nvPr/>
        </p:nvSpPr>
        <p:spPr>
          <a:xfrm>
            <a:off x="559397" y="6252567"/>
            <a:ext cx="198374" cy="198374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A4064FC-0D2E-B64D-904F-F74EEB9E5778}"/>
              </a:ext>
            </a:extLst>
          </p:cNvPr>
          <p:cNvSpPr/>
          <p:nvPr/>
        </p:nvSpPr>
        <p:spPr>
          <a:xfrm>
            <a:off x="559397" y="6697860"/>
            <a:ext cx="198374" cy="198374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A3859DC-1864-D247-B80E-E00953137C77}"/>
              </a:ext>
            </a:extLst>
          </p:cNvPr>
          <p:cNvGrpSpPr/>
          <p:nvPr/>
        </p:nvGrpSpPr>
        <p:grpSpPr>
          <a:xfrm rot="1365104">
            <a:off x="7760036" y="-512945"/>
            <a:ext cx="2386013" cy="2578534"/>
            <a:chOff x="5857912" y="824680"/>
            <a:chExt cx="3446433" cy="3724517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C15EA4AA-6277-024E-9D09-ADF98D4A7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57912" y="1702134"/>
              <a:ext cx="1751023" cy="1751023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46F870F6-760F-2C47-AFE9-5CF172473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2578" y="824680"/>
              <a:ext cx="877454" cy="877454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D166BEB6-6CCC-8346-8578-8C0FB7F5B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67274" y="1812126"/>
              <a:ext cx="2737071" cy="2737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22394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8" y="2478430"/>
            <a:ext cx="9672976" cy="1152548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COVID-19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trainings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46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Quizz 6</a:t>
            </a: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4" descr="The virus spreads mainly from person to person ">
            <a:extLst>
              <a:ext uri="{FF2B5EF4-FFF2-40B4-BE49-F238E27FC236}">
                <a16:creationId xmlns:a16="http://schemas.microsoft.com/office/drawing/2014/main" id="{6ED36CA9-9497-F149-BBE4-A09604FB3340}"/>
              </a:ext>
            </a:extLst>
          </p:cNvPr>
          <p:cNvSpPr txBox="1">
            <a:spLocks/>
          </p:cNvSpPr>
          <p:nvPr/>
        </p:nvSpPr>
        <p:spPr bwMode="gray">
          <a:xfrm>
            <a:off x="883459" y="4204184"/>
            <a:ext cx="8834181" cy="2692426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600"/>
              </a:lnSpc>
              <a:buClr>
                <a:srgbClr val="C00000"/>
              </a:buClr>
              <a:buNone/>
            </a:pP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hygiene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distancing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relevant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b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PPE.</a:t>
            </a:r>
            <a:b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authorities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international 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de-DE" sz="1800" b="1" dirty="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1" dirty="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de-DE" sz="1800" b="1" dirty="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EA88935-682F-754C-AA97-11BADF6287C9}"/>
              </a:ext>
            </a:extLst>
          </p:cNvPr>
          <p:cNvSpPr/>
          <p:nvPr/>
        </p:nvSpPr>
        <p:spPr>
          <a:xfrm>
            <a:off x="559397" y="4385459"/>
            <a:ext cx="198374" cy="198374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4A9190F-B5ED-4A4E-8F4A-3A6E33B558E3}"/>
              </a:ext>
            </a:extLst>
          </p:cNvPr>
          <p:cNvSpPr/>
          <p:nvPr/>
        </p:nvSpPr>
        <p:spPr>
          <a:xfrm>
            <a:off x="559397" y="4862356"/>
            <a:ext cx="198374" cy="198374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AF7370-A8D0-C944-BBD1-9E545710251E}"/>
              </a:ext>
            </a:extLst>
          </p:cNvPr>
          <p:cNvSpPr/>
          <p:nvPr/>
        </p:nvSpPr>
        <p:spPr>
          <a:xfrm>
            <a:off x="559397" y="5337305"/>
            <a:ext cx="198374" cy="198374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B54E699-5766-B846-8573-4B96F66E8684}"/>
              </a:ext>
            </a:extLst>
          </p:cNvPr>
          <p:cNvSpPr/>
          <p:nvPr/>
        </p:nvSpPr>
        <p:spPr>
          <a:xfrm>
            <a:off x="559397" y="5766795"/>
            <a:ext cx="198374" cy="198374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DD7551A-49BC-954B-BE39-2DD8E91A467B}"/>
              </a:ext>
            </a:extLst>
          </p:cNvPr>
          <p:cNvSpPr/>
          <p:nvPr/>
        </p:nvSpPr>
        <p:spPr>
          <a:xfrm>
            <a:off x="559397" y="6268369"/>
            <a:ext cx="198374" cy="198374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A4064FC-0D2E-B64D-904F-F74EEB9E5778}"/>
              </a:ext>
            </a:extLst>
          </p:cNvPr>
          <p:cNvSpPr/>
          <p:nvPr/>
        </p:nvSpPr>
        <p:spPr>
          <a:xfrm>
            <a:off x="559397" y="6697860"/>
            <a:ext cx="198374" cy="198374"/>
          </a:xfrm>
          <a:prstGeom prst="ellipse">
            <a:avLst/>
          </a:prstGeom>
          <a:solidFill>
            <a:srgbClr val="C80F0F"/>
          </a:solidFill>
          <a:ln w="50800">
            <a:solidFill>
              <a:srgbClr val="C8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61B03D7-1DC4-6E4D-A2D5-7CF0B7A809D8}"/>
              </a:ext>
            </a:extLst>
          </p:cNvPr>
          <p:cNvGrpSpPr/>
          <p:nvPr/>
        </p:nvGrpSpPr>
        <p:grpSpPr>
          <a:xfrm rot="1365104">
            <a:off x="7760036" y="-512945"/>
            <a:ext cx="2386013" cy="2578534"/>
            <a:chOff x="5857912" y="824680"/>
            <a:chExt cx="3446433" cy="3724517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E4FC25AF-3F91-B542-96A9-3B01290EC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57912" y="1702134"/>
              <a:ext cx="1751023" cy="1751023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7CBF9F0D-A217-BC4A-9949-486B1DBB8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2578" y="824680"/>
              <a:ext cx="877454" cy="877454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8332D300-4955-944A-AAE5-0290B269F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67274" y="1812126"/>
              <a:ext cx="2737071" cy="2737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18632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17745"/>
            <a:ext cx="4770768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and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5420" lvl="1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Entrance</a:t>
            </a:r>
          </a:p>
          <a:p>
            <a:pPr marL="675420" lvl="1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Offices</a:t>
            </a:r>
          </a:p>
          <a:p>
            <a:pPr marL="675420" lvl="1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Kitchens and</a:t>
            </a:r>
          </a:p>
          <a:p>
            <a:pPr marL="675420" lvl="1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47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A74AC1FB-AB44-9C4E-8AEA-65D8A3BE8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810" y="1663143"/>
            <a:ext cx="3704280" cy="447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350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17745"/>
            <a:ext cx="4770768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Posters</a:t>
            </a:r>
          </a:p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downloaded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Centers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Disease Control and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CDC):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yourself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(CDC)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https://www.cdc.gov/coronavirus/2019-ncov/prevent-getting-sick/prevention.html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germs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(CDC)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https://www.cdc.gov/coronavirus/2019-ncov/downloads/stop-the-spread-of-germs-11x17-en.pdf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(CDC)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https://www.cdc.gov/coronavirus/2019-ncov/downloads/Handwashing-poster-adults.pdf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48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3B04E2A1-02D4-344C-9094-81C1D4267C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9656" y="3825440"/>
            <a:ext cx="3370104" cy="168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352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17745"/>
            <a:ext cx="4770768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endParaRPr lang="de-DE" sz="16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international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simple,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Bear in mind that English may not be every employee's first language.</a:t>
            </a: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49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FEBB290C-44DD-434B-AC29-1423DA414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600" y="649905"/>
            <a:ext cx="1689100" cy="16764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4824069-8070-F946-9727-E365AF963A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851" y="4793682"/>
            <a:ext cx="1689100" cy="16891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C8CFC7F-71A8-4A42-9006-114A87BF60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5851" y="2597267"/>
            <a:ext cx="1645849" cy="1781972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F038621-0BE3-2E4D-8517-594FD455612F}"/>
              </a:ext>
            </a:extLst>
          </p:cNvPr>
          <p:cNvGrpSpPr/>
          <p:nvPr/>
        </p:nvGrpSpPr>
        <p:grpSpPr>
          <a:xfrm>
            <a:off x="7236892" y="1226495"/>
            <a:ext cx="511416" cy="523220"/>
            <a:chOff x="6046470" y="1180428"/>
            <a:chExt cx="511416" cy="52322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D206955-1D81-8E46-B175-F24455E4DA39}"/>
                </a:ext>
              </a:extLst>
            </p:cNvPr>
            <p:cNvSpPr/>
            <p:nvPr/>
          </p:nvSpPr>
          <p:spPr>
            <a:xfrm>
              <a:off x="6046470" y="1181895"/>
              <a:ext cx="511416" cy="511416"/>
            </a:xfrm>
            <a:prstGeom prst="ellipse">
              <a:avLst/>
            </a:prstGeom>
            <a:solidFill>
              <a:srgbClr val="C8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1E4CF1E4-4884-8A4F-95D7-32CA5228B21A}"/>
                </a:ext>
              </a:extLst>
            </p:cNvPr>
            <p:cNvSpPr txBox="1"/>
            <p:nvPr/>
          </p:nvSpPr>
          <p:spPr>
            <a:xfrm>
              <a:off x="6130728" y="1180428"/>
              <a:ext cx="342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431EF5D-8DA8-F245-8CD0-2AF488B279A0}"/>
              </a:ext>
            </a:extLst>
          </p:cNvPr>
          <p:cNvGrpSpPr/>
          <p:nvPr/>
        </p:nvGrpSpPr>
        <p:grpSpPr>
          <a:xfrm>
            <a:off x="7236892" y="3318185"/>
            <a:ext cx="511416" cy="523220"/>
            <a:chOff x="6046470" y="1180428"/>
            <a:chExt cx="511416" cy="52322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AF3E5EC-6E38-8F44-B4B4-B323DF50DD1E}"/>
                </a:ext>
              </a:extLst>
            </p:cNvPr>
            <p:cNvSpPr/>
            <p:nvPr/>
          </p:nvSpPr>
          <p:spPr>
            <a:xfrm>
              <a:off x="6046470" y="1181895"/>
              <a:ext cx="511416" cy="511416"/>
            </a:xfrm>
            <a:prstGeom prst="ellipse">
              <a:avLst/>
            </a:prstGeom>
            <a:solidFill>
              <a:srgbClr val="C8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0AABAC07-C5C7-674B-8FBC-84E757EF5475}"/>
                </a:ext>
              </a:extLst>
            </p:cNvPr>
            <p:cNvSpPr txBox="1"/>
            <p:nvPr/>
          </p:nvSpPr>
          <p:spPr>
            <a:xfrm>
              <a:off x="6130728" y="1180428"/>
              <a:ext cx="342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C2D4ED8-ACA9-AB4F-A994-6236CDD0E793}"/>
              </a:ext>
            </a:extLst>
          </p:cNvPr>
          <p:cNvGrpSpPr/>
          <p:nvPr/>
        </p:nvGrpSpPr>
        <p:grpSpPr>
          <a:xfrm>
            <a:off x="7236892" y="5398445"/>
            <a:ext cx="511416" cy="523220"/>
            <a:chOff x="6046470" y="1180428"/>
            <a:chExt cx="511416" cy="52322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5980208-2649-9A48-B1B4-5F2DC7E78EB1}"/>
                </a:ext>
              </a:extLst>
            </p:cNvPr>
            <p:cNvSpPr/>
            <p:nvPr/>
          </p:nvSpPr>
          <p:spPr>
            <a:xfrm>
              <a:off x="6046470" y="1181895"/>
              <a:ext cx="511416" cy="511416"/>
            </a:xfrm>
            <a:prstGeom prst="ellipse">
              <a:avLst/>
            </a:prstGeom>
            <a:solidFill>
              <a:srgbClr val="C8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0D21A0B6-F89B-6240-A2CC-A840F3772A0D}"/>
                </a:ext>
              </a:extLst>
            </p:cNvPr>
            <p:cNvSpPr txBox="1"/>
            <p:nvPr/>
          </p:nvSpPr>
          <p:spPr>
            <a:xfrm>
              <a:off x="6130728" y="1180428"/>
              <a:ext cx="342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669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8" y="2417745"/>
            <a:ext cx="4896087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Infectious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newly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coronavirus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SARS-CoV-2.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shortness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breath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Symptoms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also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headache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throat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incubation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COVID-19,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onset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enemy</a:t>
            </a:r>
            <a:endParaRPr lang="en-GB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FA3B195-8B80-ED4D-BD87-871EF7598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775" y="1293275"/>
            <a:ext cx="4757686" cy="4216161"/>
          </a:xfrm>
          <a:prstGeom prst="rect">
            <a:avLst/>
          </a:prstGeom>
        </p:spPr>
      </p:pic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9278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17745"/>
            <a:ext cx="4770768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endParaRPr lang="de-DE" sz="16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virtual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smartphones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50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9F961274-4B22-AD41-A76E-2D9699585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602" y="1720452"/>
            <a:ext cx="3871323" cy="387132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704C090-51DB-284C-891F-29AFF3C6D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493" y="4075868"/>
            <a:ext cx="1241584" cy="224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355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17745"/>
            <a:ext cx="4770768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an emergency plan in case a suspected COVID-19 case occurs at your workplace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shortness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breath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675420" lvl="1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sick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safely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75420" lvl="1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hotline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75420" lvl="1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sick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51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5C16D45C-B080-284E-A741-36F8D7330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600" y="637205"/>
            <a:ext cx="1689100" cy="16891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61E37CD-07D0-444D-9FDD-B6B6563AAE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400" y="2766458"/>
            <a:ext cx="2019300" cy="16891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6F33898-84BC-584E-8761-83995AED44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2600" y="4895711"/>
            <a:ext cx="16891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902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17745"/>
            <a:ext cx="4770768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sick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relevant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authorities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disinfection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 in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monitor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52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157460EC-0F5F-D541-A729-F8735F0DF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600" y="637205"/>
            <a:ext cx="1689100" cy="16891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B85533F-F8D2-6547-BB17-99C7FA4F6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2600" y="2766458"/>
            <a:ext cx="1981200" cy="16891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9580407-E59B-314F-9529-1DFF6B51DF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2600" y="4891280"/>
            <a:ext cx="16891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882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8" y="2481816"/>
            <a:ext cx="9672976" cy="1152548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disposed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53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Quizz 7</a:t>
            </a: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4" descr="The virus spreads mainly from person to person ">
            <a:extLst>
              <a:ext uri="{FF2B5EF4-FFF2-40B4-BE49-F238E27FC236}">
                <a16:creationId xmlns:a16="http://schemas.microsoft.com/office/drawing/2014/main" id="{6ED36CA9-9497-F149-BBE4-A09604FB3340}"/>
              </a:ext>
            </a:extLst>
          </p:cNvPr>
          <p:cNvSpPr txBox="1">
            <a:spLocks/>
          </p:cNvSpPr>
          <p:nvPr/>
        </p:nvSpPr>
        <p:spPr bwMode="gray">
          <a:xfrm>
            <a:off x="1144706" y="3693172"/>
            <a:ext cx="3746582" cy="2373348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de-DE" sz="32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</a:t>
            </a:r>
            <a:r>
              <a:rPr lang="en-GB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de-DE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de-DE" sz="32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endParaRPr lang="de-DE" sz="32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EA88935-682F-754C-AA97-11BADF6287C9}"/>
              </a:ext>
            </a:extLst>
          </p:cNvPr>
          <p:cNvSpPr/>
          <p:nvPr/>
        </p:nvSpPr>
        <p:spPr>
          <a:xfrm>
            <a:off x="559396" y="3988419"/>
            <a:ext cx="283157" cy="28315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B4AC29-80A8-FB40-8F9A-4335A5A36957}"/>
              </a:ext>
            </a:extLst>
          </p:cNvPr>
          <p:cNvSpPr/>
          <p:nvPr/>
        </p:nvSpPr>
        <p:spPr>
          <a:xfrm>
            <a:off x="559396" y="4863630"/>
            <a:ext cx="283157" cy="28315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83EE64-9388-6747-9ED8-D3462578370C}"/>
              </a:ext>
            </a:extLst>
          </p:cNvPr>
          <p:cNvSpPr/>
          <p:nvPr/>
        </p:nvSpPr>
        <p:spPr>
          <a:xfrm>
            <a:off x="559396" y="5751905"/>
            <a:ext cx="283157" cy="28315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E02B5E5-6C66-DB4E-AFBD-1FB1CFF7F29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5104">
            <a:off x="7834964" y="-126553"/>
            <a:ext cx="1212257" cy="121225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E178DC7-DACC-8E49-B29E-ABD687B8B9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5104">
            <a:off x="9579623" y="-205953"/>
            <a:ext cx="607473" cy="60747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7416AA9-652A-B741-B94D-844D977F7A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65104">
            <a:off x="8099839" y="239045"/>
            <a:ext cx="1894912" cy="189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909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8" y="2481816"/>
            <a:ext cx="9672976" cy="1152548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disposed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54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4" descr="The virus spreads mainly from person to person ">
            <a:extLst>
              <a:ext uri="{FF2B5EF4-FFF2-40B4-BE49-F238E27FC236}">
                <a16:creationId xmlns:a16="http://schemas.microsoft.com/office/drawing/2014/main" id="{6ED36CA9-9497-F149-BBE4-A09604FB3340}"/>
              </a:ext>
            </a:extLst>
          </p:cNvPr>
          <p:cNvSpPr txBox="1">
            <a:spLocks/>
          </p:cNvSpPr>
          <p:nvPr/>
        </p:nvSpPr>
        <p:spPr bwMode="gray">
          <a:xfrm>
            <a:off x="1144706" y="3693172"/>
            <a:ext cx="3746582" cy="2373348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de-DE" sz="3200" b="1">
              <a:solidFill>
                <a:srgbClr val="C80F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</a:t>
            </a:r>
            <a:r>
              <a:rPr lang="en-GB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de-DE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de-DE" sz="32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endParaRPr lang="de-DE" sz="32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EA88935-682F-754C-AA97-11BADF6287C9}"/>
              </a:ext>
            </a:extLst>
          </p:cNvPr>
          <p:cNvSpPr/>
          <p:nvPr/>
        </p:nvSpPr>
        <p:spPr>
          <a:xfrm>
            <a:off x="559396" y="3988419"/>
            <a:ext cx="283157" cy="28315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B4AC29-80A8-FB40-8F9A-4335A5A36957}"/>
              </a:ext>
            </a:extLst>
          </p:cNvPr>
          <p:cNvSpPr/>
          <p:nvPr/>
        </p:nvSpPr>
        <p:spPr>
          <a:xfrm>
            <a:off x="559396" y="4863630"/>
            <a:ext cx="283157" cy="283157"/>
          </a:xfrm>
          <a:prstGeom prst="ellipse">
            <a:avLst/>
          </a:prstGeom>
          <a:solidFill>
            <a:srgbClr val="C80F0F"/>
          </a:solidFill>
          <a:ln w="50800">
            <a:solidFill>
              <a:srgbClr val="C8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83EE64-9388-6747-9ED8-D3462578370C}"/>
              </a:ext>
            </a:extLst>
          </p:cNvPr>
          <p:cNvSpPr/>
          <p:nvPr/>
        </p:nvSpPr>
        <p:spPr>
          <a:xfrm>
            <a:off x="559396" y="5751905"/>
            <a:ext cx="283157" cy="28315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platzhalter 14" descr="The virus spreads mainly from person to person ">
            <a:extLst>
              <a:ext uri="{FF2B5EF4-FFF2-40B4-BE49-F238E27FC236}">
                <a16:creationId xmlns:a16="http://schemas.microsoft.com/office/drawing/2014/main" id="{6A74B8D6-DBC4-0E46-8838-F8A05985C891}"/>
              </a:ext>
            </a:extLst>
          </p:cNvPr>
          <p:cNvSpPr txBox="1">
            <a:spLocks/>
          </p:cNvSpPr>
          <p:nvPr/>
        </p:nvSpPr>
        <p:spPr bwMode="gray">
          <a:xfrm>
            <a:off x="4722014" y="3876382"/>
            <a:ext cx="4298696" cy="2540810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sick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specially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marked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infectious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disposal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authorities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disposal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194F5A4-E4DE-E841-A0EB-4C207BA231E3}"/>
              </a:ext>
            </a:extLst>
          </p:cNvPr>
          <p:cNvGrpSpPr/>
          <p:nvPr/>
        </p:nvGrpSpPr>
        <p:grpSpPr>
          <a:xfrm rot="1365104">
            <a:off x="7760036" y="-512945"/>
            <a:ext cx="2386013" cy="2578534"/>
            <a:chOff x="5857912" y="824680"/>
            <a:chExt cx="3446433" cy="3724517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982F4695-22F0-5C4D-AF1D-CB1936D68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57912" y="1702134"/>
              <a:ext cx="1751023" cy="1751023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6173DD7D-2571-844F-9090-2B6D1AC8E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2578" y="824680"/>
              <a:ext cx="877454" cy="87745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9DB19BF-EA7B-0849-B594-F3D9C06B0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67274" y="1812126"/>
              <a:ext cx="2737071" cy="2737071"/>
            </a:xfrm>
            <a:prstGeom prst="rect">
              <a:avLst/>
            </a:prstGeom>
          </p:spPr>
        </p:pic>
      </p:grpSp>
      <p:sp>
        <p:nvSpPr>
          <p:cNvPr id="23" name="Titel 13">
            <a:extLst>
              <a:ext uri="{FF2B5EF4-FFF2-40B4-BE49-F238E27FC236}">
                <a16:creationId xmlns:a16="http://schemas.microsoft.com/office/drawing/2014/main" id="{7B937634-40BF-479C-9CCB-09F99E1A3B0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Quizz 7</a:t>
            </a:r>
          </a:p>
          <a:p>
            <a:pPr algn="l"/>
            <a:r>
              <a:rPr lang="de-DE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endParaRPr lang="de-DE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303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17745"/>
            <a:ext cx="4770768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de-DE" sz="16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frequent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contaminated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visitors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55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30588A26-F2EE-6D48-99B9-85E3833ED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955" y="1421373"/>
            <a:ext cx="3522685" cy="500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05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17745"/>
            <a:ext cx="4770768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de-DE" sz="16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(e.g.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unidirectional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etc. –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completely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magnitude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manageable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authorities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56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FF2757C9-EF63-624F-B363-D54EBA131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315" y="2011800"/>
            <a:ext cx="3100423" cy="312373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AB834E4-C34E-6844-889A-A530379DE2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083" y="346871"/>
            <a:ext cx="1689100" cy="1841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47C7AF3-4B36-ED4E-837A-F5C1FAB53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1654" y="2073677"/>
            <a:ext cx="1689100" cy="17907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5D6013A-EB3B-CB4A-BB48-A6DD34D008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765" y="4941758"/>
            <a:ext cx="16891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202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8" y="2429861"/>
            <a:ext cx="9672976" cy="1152548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endParaRPr lang="de-DE" sz="3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57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4" descr="The virus spreads mainly from person to person ">
            <a:extLst>
              <a:ext uri="{FF2B5EF4-FFF2-40B4-BE49-F238E27FC236}">
                <a16:creationId xmlns:a16="http://schemas.microsoft.com/office/drawing/2014/main" id="{6ED36CA9-9497-F149-BBE4-A09604FB3340}"/>
              </a:ext>
            </a:extLst>
          </p:cNvPr>
          <p:cNvSpPr txBox="1">
            <a:spLocks/>
          </p:cNvSpPr>
          <p:nvPr/>
        </p:nvSpPr>
        <p:spPr bwMode="gray">
          <a:xfrm>
            <a:off x="449817" y="3448659"/>
            <a:ext cx="7219977" cy="2373348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de-DE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32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normal will not </a:t>
            </a:r>
            <a:r>
              <a:rPr lang="de-DE" sz="32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same </a:t>
            </a:r>
            <a:r>
              <a:rPr lang="de-DE" sz="32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de-DE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factory</a:t>
            </a:r>
            <a:r>
              <a:rPr lang="de-DE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endParaRPr lang="de-DE" sz="32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D7FC94B-59D3-8E4F-88C9-FF91F390B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3788">
            <a:off x="8013891" y="1018724"/>
            <a:ext cx="482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514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120D05C9-E005-0A4B-8C28-60F4E2C7A1BC}"/>
              </a:ext>
            </a:extLst>
          </p:cNvPr>
          <p:cNvSpPr/>
          <p:nvPr/>
        </p:nvSpPr>
        <p:spPr>
          <a:xfrm>
            <a:off x="123136" y="123827"/>
            <a:ext cx="10428086" cy="7291581"/>
          </a:xfrm>
          <a:prstGeom prst="rect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Ein Bild, das Kette enthält.&#10;&#10;Automatisch generierte Beschreibung">
            <a:extLst>
              <a:ext uri="{FF2B5EF4-FFF2-40B4-BE49-F238E27FC236}">
                <a16:creationId xmlns:a16="http://schemas.microsoft.com/office/drawing/2014/main" id="{19D4B073-6BE8-FB47-B77B-9601A2CF3324}"/>
              </a:ext>
            </a:extLst>
          </p:cNvPr>
          <p:cNvPicPr>
            <a:picLocks/>
          </p:cNvPicPr>
          <p:nvPr/>
        </p:nvPicPr>
        <p:blipFill rotWithShape="1">
          <a:blip r:embed="rId2">
            <a:alphaModFix amt="10000"/>
          </a:blip>
          <a:srcRect l="1095" t="319" r="4904" b="315"/>
          <a:stretch/>
        </p:blipFill>
        <p:spPr bwMode="gray">
          <a:xfrm>
            <a:off x="121696" y="121135"/>
            <a:ext cx="10446982" cy="7291580"/>
          </a:xfrm>
          <a:prstGeom prst="rect">
            <a:avLst/>
          </a:prstGeom>
        </p:spPr>
      </p:pic>
      <p:sp>
        <p:nvSpPr>
          <p:cNvPr id="24" name="Bar">
            <a:extLst>
              <a:ext uri="{FF2B5EF4-FFF2-40B4-BE49-F238E27FC236}">
                <a16:creationId xmlns:a16="http://schemas.microsoft.com/office/drawing/2014/main" id="{BBA46369-7FB5-B84C-9A1D-80B4195A18BB}"/>
              </a:ext>
            </a:extLst>
          </p:cNvPr>
          <p:cNvSpPr/>
          <p:nvPr/>
        </p:nvSpPr>
        <p:spPr bwMode="gray">
          <a:xfrm>
            <a:off x="6274038" y="5157072"/>
            <a:ext cx="4277184" cy="2612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584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5" name="Titel 13">
            <a:extLst>
              <a:ext uri="{FF2B5EF4-FFF2-40B4-BE49-F238E27FC236}">
                <a16:creationId xmlns:a16="http://schemas.microsoft.com/office/drawing/2014/main" id="{658800BE-D92B-1049-820E-B345EE9B213C}"/>
              </a:ext>
            </a:extLst>
          </p:cNvPr>
          <p:cNvSpPr txBox="1">
            <a:spLocks/>
          </p:cNvSpPr>
          <p:nvPr/>
        </p:nvSpPr>
        <p:spPr bwMode="gray">
          <a:xfrm>
            <a:off x="449817" y="3218587"/>
            <a:ext cx="9531310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8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de-DE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Hygiene </a:t>
            </a:r>
          </a:p>
          <a:p>
            <a:pPr algn="l"/>
            <a:r>
              <a:rPr lang="de-DE" sz="8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de-DE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8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  <a:endParaRPr lang="en-GB" sz="8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line">
            <a:extLst>
              <a:ext uri="{FF2B5EF4-FFF2-40B4-BE49-F238E27FC236}">
                <a16:creationId xmlns:a16="http://schemas.microsoft.com/office/drawing/2014/main" id="{9CC724D8-B171-F043-A59A-326DA72DC675}"/>
              </a:ext>
            </a:extLst>
          </p:cNvPr>
          <p:cNvSpPr txBox="1">
            <a:spLocks/>
          </p:cNvSpPr>
          <p:nvPr/>
        </p:nvSpPr>
        <p:spPr bwMode="gray">
          <a:xfrm>
            <a:off x="556826" y="5696203"/>
            <a:ext cx="7970837" cy="1441357"/>
          </a:xfrm>
          <a:prstGeom prst="rect">
            <a:avLst/>
          </a:prstGeom>
        </p:spPr>
        <p:txBody>
          <a:bodyPr vert="horz" lIns="0" tIns="45720" rIns="91440" bIns="45720" rtlCol="0" anchor="ctr">
            <a:sp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hygiene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814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17745"/>
            <a:ext cx="4770768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Hygiene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soap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form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visible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debris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Soap and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kill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type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Sanitising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sanitiser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microbiological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contamination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Sanitisers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kill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Disinfecting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Disinfecting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kills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disinfectant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destroy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fungi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59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513029" y="445798"/>
            <a:ext cx="5307310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  <a:endParaRPr lang="de-DE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C076ADAD-3D9F-1E42-A21D-4E09DFF1E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534" y="2718880"/>
            <a:ext cx="1924685" cy="192468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DB69A56-7B1A-B14E-84BA-53EE650EA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4160" y="4924538"/>
            <a:ext cx="1924685" cy="192468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2675706-02C3-2746-8327-C8B53F51A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9392" y="538940"/>
            <a:ext cx="1898967" cy="189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04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8" y="2417745"/>
            <a:ext cx="4896087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contaminated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infected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mouth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secretions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infected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sneezes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infected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catch COVID-19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infectious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droplets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mouth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routes</a:t>
            </a:r>
            <a:endParaRPr lang="en-GB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 descr="Transmissi">
            <a:extLst>
              <a:ext uri="{FF2B5EF4-FFF2-40B4-BE49-F238E27FC236}">
                <a16:creationId xmlns:a16="http://schemas.microsoft.com/office/drawing/2014/main" id="{FEAC47FA-EA43-D546-8907-60A4EF250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368" y="1048817"/>
            <a:ext cx="3839033" cy="5462039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BFD89F9-22D0-F048-9FCD-16413604978E}"/>
              </a:ext>
            </a:extLst>
          </p:cNvPr>
          <p:cNvGrpSpPr/>
          <p:nvPr/>
        </p:nvGrpSpPr>
        <p:grpSpPr>
          <a:xfrm>
            <a:off x="7672730" y="1570650"/>
            <a:ext cx="936168" cy="713918"/>
            <a:chOff x="6706814" y="1673682"/>
            <a:chExt cx="936168" cy="71391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46957B7-57AF-BF47-AAAB-AACE82381380}"/>
                </a:ext>
              </a:extLst>
            </p:cNvPr>
            <p:cNvSpPr/>
            <p:nvPr/>
          </p:nvSpPr>
          <p:spPr>
            <a:xfrm>
              <a:off x="6706814" y="1953082"/>
              <a:ext cx="50343" cy="50343"/>
            </a:xfrm>
            <a:prstGeom prst="ellipse">
              <a:avLst/>
            </a:prstGeom>
            <a:solidFill>
              <a:srgbClr val="C8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EADC98-80B1-3D47-9A07-33300A0B4C65}"/>
                </a:ext>
              </a:extLst>
            </p:cNvPr>
            <p:cNvSpPr/>
            <p:nvPr/>
          </p:nvSpPr>
          <p:spPr>
            <a:xfrm>
              <a:off x="6852864" y="1794332"/>
              <a:ext cx="50343" cy="50343"/>
            </a:xfrm>
            <a:prstGeom prst="ellipse">
              <a:avLst/>
            </a:prstGeom>
            <a:solidFill>
              <a:srgbClr val="C8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A7E4C36-5C8C-EA4D-8605-2AE674FDD57C}"/>
                </a:ext>
              </a:extLst>
            </p:cNvPr>
            <p:cNvSpPr/>
            <p:nvPr/>
          </p:nvSpPr>
          <p:spPr>
            <a:xfrm>
              <a:off x="7037014" y="1873707"/>
              <a:ext cx="50343" cy="50343"/>
            </a:xfrm>
            <a:prstGeom prst="ellipse">
              <a:avLst/>
            </a:prstGeom>
            <a:solidFill>
              <a:srgbClr val="C8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8471A36-66F8-8047-9F42-ED37197A1E9D}"/>
                </a:ext>
              </a:extLst>
            </p:cNvPr>
            <p:cNvSpPr/>
            <p:nvPr/>
          </p:nvSpPr>
          <p:spPr>
            <a:xfrm>
              <a:off x="7354514" y="1673682"/>
              <a:ext cx="50343" cy="50343"/>
            </a:xfrm>
            <a:prstGeom prst="ellipse">
              <a:avLst/>
            </a:prstGeom>
            <a:solidFill>
              <a:srgbClr val="C8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F519F60-E197-2848-B80D-58730AB17360}"/>
                </a:ext>
              </a:extLst>
            </p:cNvPr>
            <p:cNvSpPr/>
            <p:nvPr/>
          </p:nvSpPr>
          <p:spPr>
            <a:xfrm>
              <a:off x="7592639" y="1994357"/>
              <a:ext cx="50343" cy="50343"/>
            </a:xfrm>
            <a:prstGeom prst="ellipse">
              <a:avLst/>
            </a:prstGeom>
            <a:solidFill>
              <a:srgbClr val="C8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DCEDD18-370D-0346-9BEF-62471FA1AF9D}"/>
                </a:ext>
              </a:extLst>
            </p:cNvPr>
            <p:cNvSpPr/>
            <p:nvPr/>
          </p:nvSpPr>
          <p:spPr>
            <a:xfrm>
              <a:off x="7370389" y="2134057"/>
              <a:ext cx="50343" cy="50343"/>
            </a:xfrm>
            <a:prstGeom prst="ellipse">
              <a:avLst/>
            </a:prstGeom>
            <a:solidFill>
              <a:srgbClr val="C8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DB8F148-23D1-794B-A656-B118E74A9E90}"/>
                </a:ext>
              </a:extLst>
            </p:cNvPr>
            <p:cNvSpPr/>
            <p:nvPr/>
          </p:nvSpPr>
          <p:spPr>
            <a:xfrm>
              <a:off x="7586289" y="2337257"/>
              <a:ext cx="50343" cy="50343"/>
            </a:xfrm>
            <a:prstGeom prst="ellipse">
              <a:avLst/>
            </a:prstGeom>
            <a:solidFill>
              <a:srgbClr val="C8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B7E9459-C07E-794E-8794-06611C3E080A}"/>
                </a:ext>
              </a:extLst>
            </p:cNvPr>
            <p:cNvSpPr/>
            <p:nvPr/>
          </p:nvSpPr>
          <p:spPr>
            <a:xfrm>
              <a:off x="7078289" y="2118182"/>
              <a:ext cx="50343" cy="50343"/>
            </a:xfrm>
            <a:prstGeom prst="ellipse">
              <a:avLst/>
            </a:prstGeom>
            <a:solidFill>
              <a:srgbClr val="C8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2808770-B75C-A341-B98E-14FE9DFD9140}"/>
                </a:ext>
              </a:extLst>
            </p:cNvPr>
            <p:cNvSpPr/>
            <p:nvPr/>
          </p:nvSpPr>
          <p:spPr>
            <a:xfrm>
              <a:off x="7376739" y="1930857"/>
              <a:ext cx="50343" cy="50343"/>
            </a:xfrm>
            <a:prstGeom prst="ellipse">
              <a:avLst/>
            </a:prstGeom>
            <a:solidFill>
              <a:srgbClr val="C8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265947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17745"/>
            <a:ext cx="4770768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Hygiene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</a:t>
            </a:r>
            <a:endParaRPr lang="de-DE" sz="16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frequent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clean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hygienic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cleanest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dirtiest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soap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neutral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detergent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brushing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scrubbing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debris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Disinfect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inactivate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(i.e. kill)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pathogens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microorganisms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 b="1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60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9C6623BF-C587-BB41-B4A7-DA2DB0D63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775" y="2031244"/>
            <a:ext cx="4335840" cy="369658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59A0D51-6D20-0F4F-8500-17968BDEB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4906" y="728158"/>
            <a:ext cx="1150937" cy="115093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81115DD-91B4-DA4E-938E-C475F3927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104" y="5550456"/>
            <a:ext cx="1150937" cy="115093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0DDACF3-6D7C-9948-803F-1F3F0AF6F15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5104">
            <a:off x="7682243" y="1130543"/>
            <a:ext cx="607473" cy="60747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57BBA4A-C9C1-9F45-B00F-F9AD3E574AC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5104">
            <a:off x="7348525" y="-417256"/>
            <a:ext cx="1086822" cy="108682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AA5A775-5910-284D-8384-D5F1888B018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5104">
            <a:off x="9977425" y="4977704"/>
            <a:ext cx="1086822" cy="108682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DA63AAF-1C00-694F-ACF1-48E5C617B22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5104">
            <a:off x="5842013" y="4845293"/>
            <a:ext cx="607473" cy="607473"/>
          </a:xfrm>
          <a:prstGeom prst="rect">
            <a:avLst/>
          </a:prstGeom>
        </p:spPr>
      </p:pic>
      <p:sp>
        <p:nvSpPr>
          <p:cNvPr id="18" name="Titel 13">
            <a:extLst>
              <a:ext uri="{FF2B5EF4-FFF2-40B4-BE49-F238E27FC236}">
                <a16:creationId xmlns:a16="http://schemas.microsoft.com/office/drawing/2014/main" id="{6DAADFB0-E9DF-436D-A12F-D019BAC28961}"/>
              </a:ext>
            </a:extLst>
          </p:cNvPr>
          <p:cNvSpPr txBox="1">
            <a:spLocks/>
          </p:cNvSpPr>
          <p:nvPr/>
        </p:nvSpPr>
        <p:spPr bwMode="gray">
          <a:xfrm>
            <a:off x="513029" y="445798"/>
            <a:ext cx="5307310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  <a:endParaRPr lang="de-DE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61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17746"/>
            <a:ext cx="4770768" cy="1447672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Hygiene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monitor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See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 b="1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61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527315"/>
            <a:ext cx="522860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7ABE3B39-224F-2246-8DB5-F11C9E87E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072329"/>
              </p:ext>
            </p:extLst>
          </p:nvPr>
        </p:nvGraphicFramePr>
        <p:xfrm>
          <a:off x="675408" y="4257968"/>
          <a:ext cx="9525023" cy="2207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519">
                  <a:extLst>
                    <a:ext uri="{9D8B030D-6E8A-4147-A177-3AD203B41FA5}">
                      <a16:colId xmlns:a16="http://schemas.microsoft.com/office/drawing/2014/main" val="3261024125"/>
                    </a:ext>
                  </a:extLst>
                </a:gridCol>
                <a:gridCol w="1267691">
                  <a:extLst>
                    <a:ext uri="{9D8B030D-6E8A-4147-A177-3AD203B41FA5}">
                      <a16:colId xmlns:a16="http://schemas.microsoft.com/office/drawing/2014/main" val="1174887173"/>
                    </a:ext>
                  </a:extLst>
                </a:gridCol>
                <a:gridCol w="2639291">
                  <a:extLst>
                    <a:ext uri="{9D8B030D-6E8A-4147-A177-3AD203B41FA5}">
                      <a16:colId xmlns:a16="http://schemas.microsoft.com/office/drawing/2014/main" val="3475846931"/>
                    </a:ext>
                  </a:extLst>
                </a:gridCol>
                <a:gridCol w="1288472">
                  <a:extLst>
                    <a:ext uri="{9D8B030D-6E8A-4147-A177-3AD203B41FA5}">
                      <a16:colId xmlns:a16="http://schemas.microsoft.com/office/drawing/2014/main" val="2712925547"/>
                    </a:ext>
                  </a:extLst>
                </a:gridCol>
                <a:gridCol w="1298864">
                  <a:extLst>
                    <a:ext uri="{9D8B030D-6E8A-4147-A177-3AD203B41FA5}">
                      <a16:colId xmlns:a16="http://schemas.microsoft.com/office/drawing/2014/main" val="1073203526"/>
                    </a:ext>
                  </a:extLst>
                </a:gridCol>
                <a:gridCol w="696191">
                  <a:extLst>
                    <a:ext uri="{9D8B030D-6E8A-4147-A177-3AD203B41FA5}">
                      <a16:colId xmlns:a16="http://schemas.microsoft.com/office/drawing/2014/main" val="535871531"/>
                    </a:ext>
                  </a:extLst>
                </a:gridCol>
                <a:gridCol w="1097995">
                  <a:extLst>
                    <a:ext uri="{9D8B030D-6E8A-4147-A177-3AD203B41FA5}">
                      <a16:colId xmlns:a16="http://schemas.microsoft.com/office/drawing/2014/main" val="4009245912"/>
                    </a:ext>
                  </a:extLst>
                </a:gridCol>
              </a:tblGrid>
              <a:tr h="750450">
                <a:tc>
                  <a:txBody>
                    <a:bodyPr/>
                    <a:lstStyle/>
                    <a:p>
                      <a:r>
                        <a:rPr lang="en-GB" sz="16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/Item</a:t>
                      </a:r>
                      <a:endParaRPr lang="en-KE" sz="1600"/>
                    </a:p>
                  </a:txBody>
                  <a:tcPr marL="144000" marT="14400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Frequency</a:t>
                      </a:r>
                      <a:endParaRPr lang="en-KE" sz="1600"/>
                    </a:p>
                  </a:txBody>
                  <a:tcPr marL="144000" marT="14400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Procedure</a:t>
                      </a:r>
                      <a:endParaRPr lang="en-KE" sz="1600"/>
                    </a:p>
                  </a:txBody>
                  <a:tcPr marL="144000" marT="14400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Cleaning Agents</a:t>
                      </a:r>
                      <a:endParaRPr lang="en-KE" sz="1600"/>
                    </a:p>
                  </a:txBody>
                  <a:tcPr marL="144000" marT="14400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 Responsible</a:t>
                      </a:r>
                      <a:endParaRPr lang="en-KE" sz="1600"/>
                    </a:p>
                  </a:txBody>
                  <a:tcPr marL="144000" marT="14400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</a:t>
                      </a:r>
                      <a:endParaRPr lang="en-KE" sz="1600"/>
                    </a:p>
                  </a:txBody>
                  <a:tcPr marL="144000" marT="14400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Signature</a:t>
                      </a:r>
                      <a:endParaRPr lang="en-KE" sz="1600"/>
                    </a:p>
                  </a:txBody>
                  <a:tcPr marL="144000" marT="14400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149860"/>
                  </a:ext>
                </a:extLst>
              </a:tr>
              <a:tr h="728288">
                <a:tc>
                  <a:txBody>
                    <a:bodyPr/>
                    <a:lstStyle/>
                    <a:p>
                      <a:endParaRPr lang="en-KE" sz="1000"/>
                    </a:p>
                  </a:txBody>
                  <a:tcPr marL="144000" marT="144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KE" sz="1000"/>
                    </a:p>
                  </a:txBody>
                  <a:tcPr marL="144000" marT="144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KE" sz="1000"/>
                    </a:p>
                  </a:txBody>
                  <a:tcPr marL="144000" marT="144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KE" sz="1000"/>
                    </a:p>
                  </a:txBody>
                  <a:tcPr marL="144000" marT="144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KE" sz="1000"/>
                    </a:p>
                  </a:txBody>
                  <a:tcPr marL="144000" marT="144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KE" sz="1000"/>
                    </a:p>
                  </a:txBody>
                  <a:tcPr marL="144000" marT="144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KE" sz="1000"/>
                    </a:p>
                  </a:txBody>
                  <a:tcPr marL="144000" marT="1440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836628"/>
                  </a:ext>
                </a:extLst>
              </a:tr>
              <a:tr h="728288">
                <a:tc>
                  <a:txBody>
                    <a:bodyPr/>
                    <a:lstStyle/>
                    <a:p>
                      <a:endParaRPr lang="en-KE" sz="1000"/>
                    </a:p>
                  </a:txBody>
                  <a:tcPr marL="144000" marT="144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KE" sz="1000"/>
                    </a:p>
                  </a:txBody>
                  <a:tcPr marL="144000" marT="144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KE" sz="1000"/>
                    </a:p>
                  </a:txBody>
                  <a:tcPr marL="144000" marT="144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KE" sz="1000"/>
                    </a:p>
                  </a:txBody>
                  <a:tcPr marL="144000" marT="144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KE" sz="1000"/>
                    </a:p>
                  </a:txBody>
                  <a:tcPr marL="144000" marT="144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KE" sz="1000"/>
                    </a:p>
                  </a:txBody>
                  <a:tcPr marL="144000" marT="144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KE" sz="1000"/>
                    </a:p>
                  </a:txBody>
                  <a:tcPr marL="144000" marT="1440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661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8420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17745"/>
            <a:ext cx="4770768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Hygiene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endParaRPr lang="de-DE" sz="16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high-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disinfection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such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Restrooms</a:t>
            </a: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Locker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rooms</a:t>
            </a: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rooms</a:t>
            </a: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Kitchen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coffee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rooms</a:t>
            </a: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fountains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refill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stations</a:t>
            </a: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rooms</a:t>
            </a: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endParaRPr lang="de-DE" sz="16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62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527315"/>
            <a:ext cx="51828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110DB2DE-EDB1-BB4A-9912-D3CBECBBE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048" y="1492359"/>
            <a:ext cx="5301915" cy="420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197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17745"/>
            <a:ext cx="4770768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Hygiene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surfaces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high-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disinfection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wipe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disinfectant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regularly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These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and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Bathroom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keyboards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63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525800"/>
            <a:ext cx="5192031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C3CF2AC6-8DFA-EB40-B641-452247E2D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300" y="436586"/>
            <a:ext cx="1924687" cy="1924687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7D25439-4430-374A-B0B2-34CB03088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689" y="2480086"/>
            <a:ext cx="3385106" cy="390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032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17745"/>
            <a:ext cx="4770768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Hygiene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disinfection</a:t>
            </a:r>
            <a:endParaRPr lang="de-DE" sz="16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Disinfectant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manufacturer’s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disinfection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PPE.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different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disinfectants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Rooms should only be disinfected if there are no employees inside.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64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527315"/>
            <a:ext cx="5219463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9327756D-BB66-0B44-B79A-EB3394FC3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197" y="1839485"/>
            <a:ext cx="2689259" cy="388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782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2BF3C31-DF75-CD49-817E-210BD9559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160" y="4914527"/>
            <a:ext cx="1924685" cy="1997042"/>
          </a:xfrm>
          <a:prstGeom prst="rect">
            <a:avLst/>
          </a:prstGeom>
        </p:spPr>
      </p:pic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17745"/>
            <a:ext cx="4770768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Hygiene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non-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workspaces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Disinfectant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workspaces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sodium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hypochlorite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(bleach /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chlorine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at a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0.1%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1,000ppm (1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5%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concentrated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bleach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49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Sanitisers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(&gt;70%)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sensitive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bleach: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(&gt;70%),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Chloroxylenol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(4.5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5.5%),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Benzalkonium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Chloride </a:t>
            </a:r>
          </a:p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cleaned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soap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detergent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followed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disinfection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65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6F147E4B-5021-6D4F-9E3E-C4186D6508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6534" y="2718880"/>
            <a:ext cx="1924685" cy="192468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C6EAFA0-2F2D-0D4F-9FD9-F17901139E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4160" y="523233"/>
            <a:ext cx="1924685" cy="1924685"/>
          </a:xfrm>
          <a:prstGeom prst="rect">
            <a:avLst/>
          </a:prstGeom>
        </p:spPr>
      </p:pic>
      <p:sp>
        <p:nvSpPr>
          <p:cNvPr id="11" name="Titel 13">
            <a:extLst>
              <a:ext uri="{FF2B5EF4-FFF2-40B4-BE49-F238E27FC236}">
                <a16:creationId xmlns:a16="http://schemas.microsoft.com/office/drawing/2014/main" id="{DE6AF559-AA8B-4F24-BEC0-C5CDE5DA4FD9}"/>
              </a:ext>
            </a:extLst>
          </p:cNvPr>
          <p:cNvSpPr txBox="1">
            <a:spLocks/>
          </p:cNvSpPr>
          <p:nvPr/>
        </p:nvSpPr>
        <p:spPr bwMode="gray">
          <a:xfrm>
            <a:off x="449817" y="527315"/>
            <a:ext cx="5219463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392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17745"/>
            <a:ext cx="4770768" cy="45154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Hygiene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concept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: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handling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of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desinfectants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15" indent="-170815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Disinfectant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solutions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should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stored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in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opaque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containers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in a well-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ventilated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area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that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not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exposed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direct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sunlight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170815" indent="-170815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Disinfectant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solutions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should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freshly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prepared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every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day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170815" indent="-170815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Disinfectants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should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applied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with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a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cloth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wipe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which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soaked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in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disinfectant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 </a:t>
            </a:r>
          </a:p>
          <a:p>
            <a:pPr marL="170815" indent="-170815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Make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sure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wear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required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personnel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protective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equipment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(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gloves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goggles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mask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protective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suit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).</a:t>
            </a:r>
          </a:p>
          <a:p>
            <a:pPr marL="170815" indent="-170815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Cover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bucket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with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a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lid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and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label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it. 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15" indent="-170815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15" indent="-170815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15" indent="-170815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15" indent="-170815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66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525800"/>
            <a:ext cx="5201175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0345CC9F-6E0F-5D46-97B3-B4EC86922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755" y="2397988"/>
            <a:ext cx="2307817" cy="305894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104C849-5C6D-C04B-99E9-61A776F01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1241" y="1242201"/>
            <a:ext cx="1595671" cy="541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094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8" y="2481816"/>
            <a:ext cx="9672976" cy="1152548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spray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disinfectants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in a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tunnel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cabinet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chamber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67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Quizz 8</a:t>
            </a: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4" descr="The virus spreads mainly from person to person ">
            <a:extLst>
              <a:ext uri="{FF2B5EF4-FFF2-40B4-BE49-F238E27FC236}">
                <a16:creationId xmlns:a16="http://schemas.microsoft.com/office/drawing/2014/main" id="{6ED36CA9-9497-F149-BBE4-A09604FB3340}"/>
              </a:ext>
            </a:extLst>
          </p:cNvPr>
          <p:cNvSpPr txBox="1">
            <a:spLocks/>
          </p:cNvSpPr>
          <p:nvPr/>
        </p:nvSpPr>
        <p:spPr bwMode="gray">
          <a:xfrm>
            <a:off x="1144706" y="4186063"/>
            <a:ext cx="3746582" cy="2373348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de-DE" sz="32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AU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de-DE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endParaRPr lang="de-DE" sz="32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EA88935-682F-754C-AA97-11BADF6287C9}"/>
              </a:ext>
            </a:extLst>
          </p:cNvPr>
          <p:cNvSpPr/>
          <p:nvPr/>
        </p:nvSpPr>
        <p:spPr>
          <a:xfrm>
            <a:off x="559396" y="4481310"/>
            <a:ext cx="283157" cy="28315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B4AC29-80A8-FB40-8F9A-4335A5A36957}"/>
              </a:ext>
            </a:extLst>
          </p:cNvPr>
          <p:cNvSpPr/>
          <p:nvPr/>
        </p:nvSpPr>
        <p:spPr>
          <a:xfrm>
            <a:off x="559396" y="5356521"/>
            <a:ext cx="283157" cy="28315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83EE64-9388-6747-9ED8-D3462578370C}"/>
              </a:ext>
            </a:extLst>
          </p:cNvPr>
          <p:cNvSpPr/>
          <p:nvPr/>
        </p:nvSpPr>
        <p:spPr>
          <a:xfrm>
            <a:off x="559396" y="6244796"/>
            <a:ext cx="283157" cy="28315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8FD74B6-CF87-3046-80E5-BAEA0F448553}"/>
              </a:ext>
            </a:extLst>
          </p:cNvPr>
          <p:cNvGrpSpPr/>
          <p:nvPr/>
        </p:nvGrpSpPr>
        <p:grpSpPr>
          <a:xfrm rot="1365104">
            <a:off x="7760036" y="-512945"/>
            <a:ext cx="2386013" cy="2578534"/>
            <a:chOff x="5857912" y="824680"/>
            <a:chExt cx="3446433" cy="3724517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6574820A-3EE0-CF44-AE9F-318F67879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57912" y="1702134"/>
              <a:ext cx="1751023" cy="1751023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78CA416E-D6EC-4E48-9DA1-6E7B6F31D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2578" y="824680"/>
              <a:ext cx="877454" cy="877454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2107E658-4355-6E4C-B127-6D08D2B8C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67274" y="1812126"/>
              <a:ext cx="2737071" cy="2737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43223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8" y="2481816"/>
            <a:ext cx="9672976" cy="1152548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spray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disinfectants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in a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tunnel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cabinet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chamber</a:t>
            </a:r>
            <a:r>
              <a:rPr lang="de-DE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68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Quizz 8</a:t>
            </a:r>
          </a:p>
          <a:p>
            <a:pPr algn="l"/>
            <a:r>
              <a:rPr lang="de-DE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endParaRPr lang="de-DE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4" descr="The virus spreads mainly from person to person ">
            <a:extLst>
              <a:ext uri="{FF2B5EF4-FFF2-40B4-BE49-F238E27FC236}">
                <a16:creationId xmlns:a16="http://schemas.microsoft.com/office/drawing/2014/main" id="{6ED36CA9-9497-F149-BBE4-A09604FB3340}"/>
              </a:ext>
            </a:extLst>
          </p:cNvPr>
          <p:cNvSpPr txBox="1">
            <a:spLocks/>
          </p:cNvSpPr>
          <p:nvPr/>
        </p:nvSpPr>
        <p:spPr bwMode="gray">
          <a:xfrm>
            <a:off x="1144706" y="4186063"/>
            <a:ext cx="3746582" cy="2373348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 err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de-DE" sz="3200" b="1">
              <a:solidFill>
                <a:srgbClr val="C80F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de-DE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AU" sz="32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n’t</a:t>
            </a:r>
            <a:r>
              <a:rPr lang="de-DE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endParaRPr lang="de-DE" sz="32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EA88935-682F-754C-AA97-11BADF6287C9}"/>
              </a:ext>
            </a:extLst>
          </p:cNvPr>
          <p:cNvSpPr/>
          <p:nvPr/>
        </p:nvSpPr>
        <p:spPr>
          <a:xfrm>
            <a:off x="559396" y="4481310"/>
            <a:ext cx="283157" cy="28315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B4AC29-80A8-FB40-8F9A-4335A5A36957}"/>
              </a:ext>
            </a:extLst>
          </p:cNvPr>
          <p:cNvSpPr/>
          <p:nvPr/>
        </p:nvSpPr>
        <p:spPr>
          <a:xfrm>
            <a:off x="559396" y="5356521"/>
            <a:ext cx="283157" cy="283157"/>
          </a:xfrm>
          <a:prstGeom prst="ellipse">
            <a:avLst/>
          </a:prstGeom>
          <a:solidFill>
            <a:srgbClr val="C80F0F"/>
          </a:solidFill>
          <a:ln w="50800">
            <a:solidFill>
              <a:srgbClr val="C8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83EE64-9388-6747-9ED8-D3462578370C}"/>
              </a:ext>
            </a:extLst>
          </p:cNvPr>
          <p:cNvSpPr/>
          <p:nvPr/>
        </p:nvSpPr>
        <p:spPr>
          <a:xfrm>
            <a:off x="559396" y="6244796"/>
            <a:ext cx="283157" cy="28315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platzhalter 14" descr="The virus spreads mainly from person to person ">
            <a:extLst>
              <a:ext uri="{FF2B5EF4-FFF2-40B4-BE49-F238E27FC236}">
                <a16:creationId xmlns:a16="http://schemas.microsoft.com/office/drawing/2014/main" id="{BE3F0DE6-5625-7148-B007-7C587241F268}"/>
              </a:ext>
            </a:extLst>
          </p:cNvPr>
          <p:cNvSpPr txBox="1">
            <a:spLocks/>
          </p:cNvSpPr>
          <p:nvPr/>
        </p:nvSpPr>
        <p:spPr bwMode="gray">
          <a:xfrm>
            <a:off x="4722013" y="4426138"/>
            <a:ext cx="4825094" cy="1991053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Spraying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disinfectants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in a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tunnel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cabinet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chamber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circumstances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physically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psychologically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harmful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droplets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endParaRPr lang="de-DE" sz="160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E514C16-0ADA-0C42-B3A6-C590DD007009}"/>
              </a:ext>
            </a:extLst>
          </p:cNvPr>
          <p:cNvGrpSpPr/>
          <p:nvPr/>
        </p:nvGrpSpPr>
        <p:grpSpPr>
          <a:xfrm rot="1365104">
            <a:off x="7760036" y="-512945"/>
            <a:ext cx="2386013" cy="2578534"/>
            <a:chOff x="5857912" y="824680"/>
            <a:chExt cx="3446433" cy="3724517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A7177DF4-448D-5C40-9541-6486B4B7B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57912" y="1702134"/>
              <a:ext cx="1751023" cy="1751023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E0ABE447-4A7C-FF43-87C9-4A9062639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2578" y="824680"/>
              <a:ext cx="877454" cy="87745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C166946-465E-0D47-8FC8-324CDF353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67274" y="1812126"/>
              <a:ext cx="2737071" cy="2737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28607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120D05C9-E005-0A4B-8C28-60F4E2C7A1BC}"/>
              </a:ext>
            </a:extLst>
          </p:cNvPr>
          <p:cNvSpPr/>
          <p:nvPr/>
        </p:nvSpPr>
        <p:spPr>
          <a:xfrm>
            <a:off x="123136" y="123827"/>
            <a:ext cx="10428086" cy="7291581"/>
          </a:xfrm>
          <a:prstGeom prst="rect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Ein Bild, das Kette enthält.&#10;&#10;Automatisch generierte Beschreibung">
            <a:extLst>
              <a:ext uri="{FF2B5EF4-FFF2-40B4-BE49-F238E27FC236}">
                <a16:creationId xmlns:a16="http://schemas.microsoft.com/office/drawing/2014/main" id="{18E5E095-C0E9-7241-B840-903A40446845}"/>
              </a:ext>
            </a:extLst>
          </p:cNvPr>
          <p:cNvPicPr>
            <a:picLocks/>
          </p:cNvPicPr>
          <p:nvPr/>
        </p:nvPicPr>
        <p:blipFill rotWithShape="1">
          <a:blip r:embed="rId2">
            <a:alphaModFix amt="10000"/>
          </a:blip>
          <a:srcRect l="1095" t="319" r="4904" b="315"/>
          <a:stretch/>
        </p:blipFill>
        <p:spPr bwMode="gray">
          <a:xfrm>
            <a:off x="121696" y="121135"/>
            <a:ext cx="10446982" cy="7291580"/>
          </a:xfrm>
          <a:prstGeom prst="rect">
            <a:avLst/>
          </a:prstGeom>
        </p:spPr>
      </p:pic>
      <p:sp>
        <p:nvSpPr>
          <p:cNvPr id="24" name="Bar">
            <a:extLst>
              <a:ext uri="{FF2B5EF4-FFF2-40B4-BE49-F238E27FC236}">
                <a16:creationId xmlns:a16="http://schemas.microsoft.com/office/drawing/2014/main" id="{BBA46369-7FB5-B84C-9A1D-80B4195A18BB}"/>
              </a:ext>
            </a:extLst>
          </p:cNvPr>
          <p:cNvSpPr/>
          <p:nvPr/>
        </p:nvSpPr>
        <p:spPr bwMode="gray">
          <a:xfrm>
            <a:off x="6274038" y="5157072"/>
            <a:ext cx="4277184" cy="2612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584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5" name="Titel 13">
            <a:extLst>
              <a:ext uri="{FF2B5EF4-FFF2-40B4-BE49-F238E27FC236}">
                <a16:creationId xmlns:a16="http://schemas.microsoft.com/office/drawing/2014/main" id="{658800BE-D92B-1049-820E-B345EE9B213C}"/>
              </a:ext>
            </a:extLst>
          </p:cNvPr>
          <p:cNvSpPr txBox="1">
            <a:spLocks/>
          </p:cNvSpPr>
          <p:nvPr/>
        </p:nvSpPr>
        <p:spPr bwMode="gray">
          <a:xfrm>
            <a:off x="449817" y="3218587"/>
            <a:ext cx="9531310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8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Facilitator</a:t>
            </a:r>
            <a:r>
              <a:rPr lang="en-GB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de-DE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de-DE" sz="8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de-DE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8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resourses</a:t>
            </a:r>
            <a:r>
              <a:rPr lang="de-DE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8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endParaRPr lang="de-DE" sz="8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line">
            <a:extLst>
              <a:ext uri="{FF2B5EF4-FFF2-40B4-BE49-F238E27FC236}">
                <a16:creationId xmlns:a16="http://schemas.microsoft.com/office/drawing/2014/main" id="{9CC724D8-B171-F043-A59A-326DA72DC675}"/>
              </a:ext>
            </a:extLst>
          </p:cNvPr>
          <p:cNvSpPr txBox="1">
            <a:spLocks/>
          </p:cNvSpPr>
          <p:nvPr/>
        </p:nvSpPr>
        <p:spPr bwMode="gray">
          <a:xfrm>
            <a:off x="556826" y="5619259"/>
            <a:ext cx="7970837" cy="1595245"/>
          </a:xfrm>
          <a:prstGeom prst="rect">
            <a:avLst/>
          </a:prstGeom>
        </p:spPr>
        <p:txBody>
          <a:bodyPr vert="horz" lIns="0" tIns="45720" rIns="91440" bIns="45720" rtlCol="0" anchor="ctr">
            <a:sp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Conveying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moderating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links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29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8" y="2417745"/>
            <a:ext cx="4896087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is primarily transmitted after people start </a:t>
            </a: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showing symptoms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However, people can also be infectious </a:t>
            </a: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developing symptoms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also pass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routes</a:t>
            </a:r>
            <a:endParaRPr lang="en-GB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 descr="Ein Bild, das Pfeil enthält.&#10;&#10;Automatisch generierte Beschreibung">
            <a:extLst>
              <a:ext uri="{FF2B5EF4-FFF2-40B4-BE49-F238E27FC236}">
                <a16:creationId xmlns:a16="http://schemas.microsoft.com/office/drawing/2014/main" id="{83EF6706-3053-9C4E-9AB3-4CB15927D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278" y="332547"/>
            <a:ext cx="6087247" cy="608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456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17745"/>
            <a:ext cx="4770768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country-specific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quizzes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This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interesting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two participants each from 15 companies. 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70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Facilitator</a:t>
            </a:r>
            <a:r>
              <a:rPr lang="en-GB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14" descr="The virus spreads mainly from person to person ">
            <a:extLst>
              <a:ext uri="{FF2B5EF4-FFF2-40B4-BE49-F238E27FC236}">
                <a16:creationId xmlns:a16="http://schemas.microsoft.com/office/drawing/2014/main" id="{D99CE25E-7780-C643-A4D1-E39E96AB4187}"/>
              </a:ext>
            </a:extLst>
          </p:cNvPr>
          <p:cNvSpPr txBox="1">
            <a:spLocks/>
          </p:cNvSpPr>
          <p:nvPr/>
        </p:nvSpPr>
        <p:spPr bwMode="gray">
          <a:xfrm>
            <a:off x="5471226" y="2417745"/>
            <a:ext cx="4770768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Ideally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representative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particularly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women's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flexible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sick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4128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17745"/>
            <a:ext cx="4770768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an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actively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quizzes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¼ of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guiding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71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Facilitator</a:t>
            </a:r>
            <a:r>
              <a:rPr lang="en-GB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14" descr="The virus spreads mainly from person to person ">
            <a:extLst>
              <a:ext uri="{FF2B5EF4-FFF2-40B4-BE49-F238E27FC236}">
                <a16:creationId xmlns:a16="http://schemas.microsoft.com/office/drawing/2014/main" id="{D99CE25E-7780-C643-A4D1-E39E96AB4187}"/>
              </a:ext>
            </a:extLst>
          </p:cNvPr>
          <p:cNvSpPr txBox="1">
            <a:spLocks/>
          </p:cNvSpPr>
          <p:nvPr/>
        </p:nvSpPr>
        <p:spPr bwMode="gray">
          <a:xfrm>
            <a:off x="5471226" y="2417745"/>
            <a:ext cx="4770768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end of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end of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675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9" y="2496975"/>
            <a:ext cx="4606813" cy="443625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COVID-19</a:t>
            </a:r>
            <a:b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www.who.int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emergencies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diseases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/novel-coronavirus-2019</a:t>
            </a: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–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www.who.int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docs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default-source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coronaviruse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/getting-workplace-ready-for-covid-19.pdf</a:t>
            </a: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businesses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https://www.cdc.gov/coronavirus/2019-ncov/community/guidance-business-response.html</a:t>
            </a: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endParaRPr lang="de-DE" sz="16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72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 algn="l"/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14" descr="The virus spreads mainly from person to person ">
            <a:extLst>
              <a:ext uri="{FF2B5EF4-FFF2-40B4-BE49-F238E27FC236}">
                <a16:creationId xmlns:a16="http://schemas.microsoft.com/office/drawing/2014/main" id="{BFB860FA-93BA-6044-9083-3DA71C4DDA84}"/>
              </a:ext>
            </a:extLst>
          </p:cNvPr>
          <p:cNvSpPr txBox="1">
            <a:spLocks/>
          </p:cNvSpPr>
          <p:nvPr/>
        </p:nvSpPr>
        <p:spPr bwMode="gray">
          <a:xfrm>
            <a:off x="5477256" y="2496975"/>
            <a:ext cx="4856752" cy="443625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OSHA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https://www.osha.gov/Publications/OSHA3990.pdf</a:t>
            </a: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 - COVID-19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garment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factories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www.ilo.org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asia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publications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issue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-briefs/WCMS_748040/lang--en/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index.htm</a:t>
            </a: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UK– Working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safely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coronavirus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(COVID-19) </a:t>
            </a:r>
            <a:b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www.gov.uk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/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guidance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/working-safely-during-coronavirus-covid-19/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factories-plants-and-warehouses</a:t>
            </a: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1040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120D05C9-E005-0A4B-8C28-60F4E2C7A1BC}"/>
              </a:ext>
            </a:extLst>
          </p:cNvPr>
          <p:cNvSpPr/>
          <p:nvPr/>
        </p:nvSpPr>
        <p:spPr>
          <a:xfrm>
            <a:off x="123136" y="123827"/>
            <a:ext cx="10428086" cy="7291581"/>
          </a:xfrm>
          <a:prstGeom prst="rect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 descr="Ein Bild, das Kette enthält.&#10;&#10;Automatisch generierte Beschreibung">
            <a:extLst>
              <a:ext uri="{FF2B5EF4-FFF2-40B4-BE49-F238E27FC236}">
                <a16:creationId xmlns:a16="http://schemas.microsoft.com/office/drawing/2014/main" id="{56B71023-0407-0E40-A11F-5451AC04FD4D}"/>
              </a:ext>
            </a:extLst>
          </p:cNvPr>
          <p:cNvPicPr>
            <a:picLocks/>
          </p:cNvPicPr>
          <p:nvPr/>
        </p:nvPicPr>
        <p:blipFill rotWithShape="1">
          <a:blip r:embed="rId2">
            <a:alphaModFix amt="10000"/>
          </a:blip>
          <a:srcRect l="1095" t="319" r="4904" b="315"/>
          <a:stretch/>
        </p:blipFill>
        <p:spPr bwMode="gray">
          <a:xfrm>
            <a:off x="121696" y="121135"/>
            <a:ext cx="10446982" cy="7291580"/>
          </a:xfrm>
          <a:prstGeom prst="rect">
            <a:avLst/>
          </a:prstGeom>
        </p:spPr>
      </p:pic>
      <p:sp>
        <p:nvSpPr>
          <p:cNvPr id="24" name="Bar">
            <a:extLst>
              <a:ext uri="{FF2B5EF4-FFF2-40B4-BE49-F238E27FC236}">
                <a16:creationId xmlns:a16="http://schemas.microsoft.com/office/drawing/2014/main" id="{BBA46369-7FB5-B84C-9A1D-80B4195A18BB}"/>
              </a:ext>
            </a:extLst>
          </p:cNvPr>
          <p:cNvSpPr/>
          <p:nvPr/>
        </p:nvSpPr>
        <p:spPr bwMode="gray">
          <a:xfrm>
            <a:off x="0" y="5157072"/>
            <a:ext cx="10551222" cy="22992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584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5" name="Titel 13">
            <a:extLst>
              <a:ext uri="{FF2B5EF4-FFF2-40B4-BE49-F238E27FC236}">
                <a16:creationId xmlns:a16="http://schemas.microsoft.com/office/drawing/2014/main" id="{658800BE-D92B-1049-820E-B345EE9B213C}"/>
              </a:ext>
            </a:extLst>
          </p:cNvPr>
          <p:cNvSpPr txBox="1">
            <a:spLocks/>
          </p:cNvSpPr>
          <p:nvPr/>
        </p:nvSpPr>
        <p:spPr bwMode="gray">
          <a:xfrm>
            <a:off x="449817" y="3218587"/>
            <a:ext cx="9531310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de-DE" sz="8000" b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8000" b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8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de-DE" sz="8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DE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you!</a:t>
            </a:r>
          </a:p>
          <a:p>
            <a:pPr algn="l"/>
            <a:r>
              <a:rPr lang="de-DE" sz="8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</a:t>
            </a:r>
            <a:r>
              <a:rPr lang="de-DE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de-DE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de-DE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de-DE" sz="8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  <a:r>
              <a:rPr lang="de-DE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8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ar">
            <a:extLst>
              <a:ext uri="{FF2B5EF4-FFF2-40B4-BE49-F238E27FC236}">
                <a16:creationId xmlns:a16="http://schemas.microsoft.com/office/drawing/2014/main" id="{2735DD78-1EE3-E341-81DA-AE308D230719}"/>
              </a:ext>
            </a:extLst>
          </p:cNvPr>
          <p:cNvSpPr/>
          <p:nvPr/>
        </p:nvSpPr>
        <p:spPr bwMode="gray">
          <a:xfrm>
            <a:off x="6274038" y="5157072"/>
            <a:ext cx="4277184" cy="261283"/>
          </a:xfrm>
          <a:prstGeom prst="rect">
            <a:avLst/>
          </a:prstGeom>
          <a:solidFill>
            <a:srgbClr val="C80F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584" err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44442E1F-4D6D-8F40-865C-6695CD03D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39970" y="6268970"/>
            <a:ext cx="3152285" cy="87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8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8" y="2417745"/>
            <a:ext cx="4896087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Facts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COVID-19. 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transmitted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humid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b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not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antibiotics</a:t>
            </a: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not </a:t>
            </a:r>
            <a:r>
              <a:rPr lang="de-DE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COVID-19.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mythbusters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 descr="Ein Bild, das drinnen, Objekt, Buch, Uhr enthält.&#10;&#10;Automatisch generierte Beschreibung">
            <a:extLst>
              <a:ext uri="{FF2B5EF4-FFF2-40B4-BE49-F238E27FC236}">
                <a16:creationId xmlns:a16="http://schemas.microsoft.com/office/drawing/2014/main" id="{E2A025DF-4FAD-784D-A284-B89FD4A0A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5591">
            <a:off x="6348345" y="3873403"/>
            <a:ext cx="3393647" cy="203618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7757B6E-16B3-D143-A502-A5CDB1D14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75469">
            <a:off x="7727688" y="968866"/>
            <a:ext cx="3736823" cy="325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04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 descr="The virus spreads mainly from person to person ">
            <a:extLst>
              <a:ext uri="{FF2B5EF4-FFF2-40B4-BE49-F238E27FC236}">
                <a16:creationId xmlns:a16="http://schemas.microsoft.com/office/drawing/2014/main" id="{5C612C2B-BA15-1F43-AC07-8A76BFF007C1}"/>
              </a:ext>
            </a:extLst>
          </p:cNvPr>
          <p:cNvSpPr txBox="1">
            <a:spLocks/>
          </p:cNvSpPr>
          <p:nvPr/>
        </p:nvSpPr>
        <p:spPr bwMode="gray">
          <a:xfrm>
            <a:off x="449818" y="2417745"/>
            <a:ext cx="4896087" cy="4515487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in 5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underlying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like </a:t>
            </a:r>
          </a:p>
          <a:p>
            <a:pPr marL="675420" lvl="1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675420" lvl="1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675420" lvl="1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</a:p>
          <a:p>
            <a:pPr marL="675420" lvl="1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ts val="2200"/>
              </a:lnSpc>
              <a:buClr>
                <a:srgbClr val="C00000"/>
              </a:buClr>
              <a:buNone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likely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serious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illness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49" indent="-171449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4326C51-C34C-E04B-9457-4ECEAE649C9B}"/>
              </a:ext>
            </a:extLst>
          </p:cNvPr>
          <p:cNvSpPr txBox="1">
            <a:spLocks/>
          </p:cNvSpPr>
          <p:nvPr/>
        </p:nvSpPr>
        <p:spPr bwMode="gray">
          <a:xfrm>
            <a:off x="59312" y="7319728"/>
            <a:ext cx="10632501" cy="19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A8B5DB7-81A8-4ED4-916B-6B23CD603687}" type="slidenum">
              <a:rPr sz="90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   |   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12, 2020    |    Hygiene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in textile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D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7AE9690-9AD0-0545-A93E-1D0C45053353}"/>
              </a:ext>
            </a:extLst>
          </p:cNvPr>
          <p:cNvCxnSpPr>
            <a:cxnSpLocks/>
          </p:cNvCxnSpPr>
          <p:nvPr/>
        </p:nvCxnSpPr>
        <p:spPr>
          <a:xfrm>
            <a:off x="108074" y="2226012"/>
            <a:ext cx="426996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3">
            <a:extLst>
              <a:ext uri="{FF2B5EF4-FFF2-40B4-BE49-F238E27FC236}">
                <a16:creationId xmlns:a16="http://schemas.microsoft.com/office/drawing/2014/main" id="{CE065958-E1D2-474B-9427-C20185284A6E}"/>
              </a:ext>
            </a:extLst>
          </p:cNvPr>
          <p:cNvSpPr txBox="1">
            <a:spLocks/>
          </p:cNvSpPr>
          <p:nvPr/>
        </p:nvSpPr>
        <p:spPr bwMode="gray">
          <a:xfrm>
            <a:off x="449817" y="332547"/>
            <a:ext cx="4896087" cy="16986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endParaRPr lang="de-DE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5665B0-9286-DA48-A85D-DD9FEB8A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0241995" y="7200915"/>
            <a:ext cx="309835" cy="237625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E51314-3391-B84A-9AA2-9C5168D7FB20}"/>
              </a:ext>
            </a:extLst>
          </p:cNvPr>
          <p:cNvCxnSpPr>
            <a:cxnSpLocks/>
          </p:cNvCxnSpPr>
          <p:nvPr/>
        </p:nvCxnSpPr>
        <p:spPr>
          <a:xfrm>
            <a:off x="9717640" y="7048765"/>
            <a:ext cx="852477" cy="0"/>
          </a:xfrm>
          <a:prstGeom prst="line">
            <a:avLst/>
          </a:prstGeom>
          <a:ln w="50800">
            <a:solidFill>
              <a:srgbClr val="C8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6D32D30F-113D-4446-A8BF-3DE7A05D7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888" y="950906"/>
            <a:ext cx="5657861" cy="565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36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C3ACA72CDE23C44BAA5B6631745DF79" ma:contentTypeVersion="12" ma:contentTypeDescription="Ein neues Dokument erstellen." ma:contentTypeScope="" ma:versionID="19ce3182f57fbb95dc8f53e876f17f59">
  <xsd:schema xmlns:xsd="http://www.w3.org/2001/XMLSchema" xmlns:xs="http://www.w3.org/2001/XMLSchema" xmlns:p="http://schemas.microsoft.com/office/2006/metadata/properties" xmlns:ns3="53d2e4b4-fc09-4ebd-8509-dea05e695de9" xmlns:ns4="55ef938a-83b0-454d-9374-59fd5f023f25" targetNamespace="http://schemas.microsoft.com/office/2006/metadata/properties" ma:root="true" ma:fieldsID="bf85e05fcfb424dfde3ffb23ae3e4744" ns3:_="" ns4:_="">
    <xsd:import namespace="53d2e4b4-fc09-4ebd-8509-dea05e695de9"/>
    <xsd:import namespace="55ef938a-83b0-454d-9374-59fd5f023f2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2e4b4-fc09-4ebd-8509-dea05e695d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f938a-83b0-454d-9374-59fd5f023f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251ED3-D7CC-4350-A33A-7B943787BA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d2e4b4-fc09-4ebd-8509-dea05e695de9"/>
    <ds:schemaRef ds:uri="55ef938a-83b0-454d-9374-59fd5f023f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CF9F89-5AA4-40F8-80AD-2F781A091B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4CBA68-8F5A-4DD7-A98C-80FFBAB44BC2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55ef938a-83b0-454d-9374-59fd5f023f25"/>
    <ds:schemaRef ds:uri="http://www.w3.org/XML/1998/namespace"/>
    <ds:schemaRef ds:uri="53d2e4b4-fc09-4ebd-8509-dea05e695de9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5116</Words>
  <Application>Microsoft Office PowerPoint</Application>
  <PresentationFormat>Benutzerdefiniert</PresentationFormat>
  <Paragraphs>598</Paragraphs>
  <Slides>73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73</vt:i4>
      </vt:variant>
    </vt:vector>
  </HeadingPairs>
  <TitlesOfParts>
    <vt:vector size="78" baseType="lpstr">
      <vt:lpstr>Arial</vt:lpstr>
      <vt:lpstr>Calibri</vt:lpstr>
      <vt:lpstr>Calibri Light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Benjamin Metz</dc:creator>
  <cp:lastModifiedBy>Berns, Isabelle GIZ</cp:lastModifiedBy>
  <cp:revision>2</cp:revision>
  <dcterms:created xsi:type="dcterms:W3CDTF">2020-10-12T16:36:33Z</dcterms:created>
  <dcterms:modified xsi:type="dcterms:W3CDTF">2020-10-19T07:54:27Z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0x0101002C3ACA72CDE23C44BAA5B6631745DF79</vt:lpwstr>
  </property>
</Properties>
</file>